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01" r:id="rId4"/>
    <p:sldId id="258" r:id="rId5"/>
    <p:sldId id="281" r:id="rId6"/>
    <p:sldId id="261" r:id="rId7"/>
    <p:sldId id="273" r:id="rId8"/>
    <p:sldId id="265" r:id="rId9"/>
    <p:sldId id="274" r:id="rId10"/>
    <p:sldId id="267" r:id="rId11"/>
    <p:sldId id="275" r:id="rId12"/>
    <p:sldId id="282" r:id="rId13"/>
    <p:sldId id="304" r:id="rId14"/>
    <p:sldId id="303" r:id="rId15"/>
    <p:sldId id="269" r:id="rId16"/>
    <p:sldId id="276" r:id="rId17"/>
    <p:sldId id="271" r:id="rId18"/>
    <p:sldId id="277" r:id="rId19"/>
    <p:sldId id="302" r:id="rId20"/>
    <p:sldId id="280" r:id="rId21"/>
    <p:sldId id="283" r:id="rId22"/>
    <p:sldId id="297" r:id="rId23"/>
    <p:sldId id="298" r:id="rId24"/>
    <p:sldId id="299" r:id="rId25"/>
    <p:sldId id="300" r:id="rId26"/>
    <p:sldId id="284" r:id="rId27"/>
    <p:sldId id="285" r:id="rId28"/>
    <p:sldId id="286" r:id="rId29"/>
    <p:sldId id="292" r:id="rId30"/>
    <p:sldId id="293" r:id="rId31"/>
    <p:sldId id="306" r:id="rId32"/>
    <p:sldId id="305" r:id="rId33"/>
    <p:sldId id="296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7" autoAdjust="0"/>
    <p:restoredTop sz="85090" autoAdjust="0"/>
  </p:normalViewPr>
  <p:slideViewPr>
    <p:cSldViewPr>
      <p:cViewPr varScale="1">
        <p:scale>
          <a:sx n="58" d="100"/>
          <a:sy n="58" d="100"/>
        </p:scale>
        <p:origin x="-17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15210-8422-4D50-BD7D-A1CDB7CC004B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5A8D2-83AB-4598-B272-C6EC71EA579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01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6BD4-3228-4CED-B5ED-B577DE6F08D6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CE6BF-7997-488C-BA60-49AB9B3B1E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10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 research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This type of research questions or goes beyond existing models, theories, doctrines, research approaches, methods,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research: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achieve the research objectives, it is necessary to integrate elements (theories, methods, concepts, etc.) from two or more disciplines.</a:t>
            </a:r>
            <a:endParaRPr lang="de-DE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opens up new research fields 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Exchange opportunity</a:t>
            </a:r>
            <a:endParaRPr lang="de-DE" dirty="0" smtClean="0"/>
          </a:p>
          <a:p>
            <a:pPr marL="228600" indent="-228600">
              <a:buAutoNum type="arabicParenR"/>
            </a:pPr>
            <a:endParaRPr lang="de-DE" dirty="0" smtClean="0"/>
          </a:p>
          <a:p>
            <a:pPr marL="228600" indent="-228600">
              <a:buAutoNum type="arabicParenR"/>
            </a:pPr>
            <a:r>
              <a:rPr lang="de-DE" dirty="0" smtClean="0"/>
              <a:t>Projects</a:t>
            </a:r>
          </a:p>
          <a:p>
            <a:pPr marL="228600" indent="-228600">
              <a:buAutoNum type="arabicParenR"/>
            </a:pPr>
            <a:endParaRPr lang="de-DE" dirty="0" smtClean="0"/>
          </a:p>
          <a:p>
            <a:pPr marL="228600" indent="-228600">
              <a:buAutoNum type="arabicParenR"/>
            </a:pPr>
            <a:r>
              <a:rPr lang="de-DE" dirty="0" smtClean="0"/>
              <a:t>To developed</a:t>
            </a:r>
            <a:r>
              <a:rPr lang="de-DE" baseline="0" dirty="0" smtClean="0"/>
              <a:t> educational short courses</a:t>
            </a:r>
          </a:p>
          <a:p>
            <a:pPr marL="228600" indent="-228600">
              <a:buAutoNum type="arabicParenR"/>
            </a:pPr>
            <a:endParaRPr lang="de-DE" baseline="0" dirty="0" smtClean="0"/>
          </a:p>
          <a:p>
            <a:pPr marL="228600" indent="-228600">
              <a:buAutoNum type="arabicParenR"/>
            </a:pPr>
            <a:r>
              <a:rPr lang="de-DE" baseline="0" dirty="0" smtClean="0"/>
              <a:t>Devlope new research projects and reserach teams for young reasearcher with PhDs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E6BF-7997-488C-BA60-49AB9B3B1EE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58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de-DE" sz="3100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  <a:defRPr lang="de-DE" sz="1700" kern="1200" dirty="0">
                <a:solidFill>
                  <a:schemeClr val="tx1"/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516216" y="129406"/>
            <a:ext cx="25577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rPr>
              <a:t>K. N. Toosi University of technology-International Affairs</a:t>
            </a:r>
          </a:p>
        </p:txBody>
      </p:sp>
      <p:sp>
        <p:nvSpPr>
          <p:cNvPr id="12" name="Fußzeilenplatzhalter 3"/>
          <p:cNvSpPr txBox="1">
            <a:spLocks noGrp="1"/>
          </p:cNvSpPr>
          <p:nvPr userDrawn="1"/>
        </p:nvSpPr>
        <p:spPr bwMode="auto">
          <a:xfrm>
            <a:off x="251520" y="6442498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12.10.2019</a:t>
            </a:r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86927" y="129406"/>
            <a:ext cx="2857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2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2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516216" y="129406"/>
            <a:ext cx="25577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SimSun" pitchFamily="2" charset="-122"/>
                <a:cs typeface="Yagut" pitchFamily="2" charset="-78"/>
              </a:rPr>
              <a:t>K. N. Toosi University of technology-International Affairs</a:t>
            </a:r>
          </a:p>
        </p:txBody>
      </p:sp>
      <p:sp>
        <p:nvSpPr>
          <p:cNvPr id="10" name="Fußzeilenplatzhalter 3"/>
          <p:cNvSpPr txBox="1">
            <a:spLocks noGrp="1"/>
          </p:cNvSpPr>
          <p:nvPr userDrawn="1"/>
        </p:nvSpPr>
        <p:spPr bwMode="auto">
          <a:xfrm>
            <a:off x="251520" y="6442498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12.10.2019</a:t>
            </a:r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Fußzeilenplatzhalter 3"/>
          <p:cNvSpPr txBox="1">
            <a:spLocks noGrp="1"/>
          </p:cNvSpPr>
          <p:nvPr userDrawn="1"/>
        </p:nvSpPr>
        <p:spPr bwMode="auto">
          <a:xfrm>
            <a:off x="1835696" y="6442497"/>
            <a:ext cx="122413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Page </a:t>
            </a:r>
            <a:r>
              <a:rPr lang="de-DE" sz="1200" b="0" i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 </a:t>
            </a:r>
            <a:fld id="{1CD8866E-8AF1-4B02-8ACD-FA8D0165975B}" type="slidenum">
              <a:rPr lang="de-DE" sz="1200" b="0" i="0" kern="1200" baseline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‹#›</a:t>
            </a:fld>
            <a:endParaRPr lang="de-DE" sz="1400" b="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86927" y="129406"/>
            <a:ext cx="2857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451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1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0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646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20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27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93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20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9DB6-4286-4442-BC02-1AF63ECB5C1E}" type="datetimeFigureOut">
              <a:rPr lang="de-DE" smtClean="0"/>
              <a:t>13.10.2019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8D23-F71A-4925-85B4-63A0E2C30036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ounded Rectangle 6"/>
          <p:cNvSpPr/>
          <p:nvPr userDrawn="1"/>
        </p:nvSpPr>
        <p:spPr>
          <a:xfrm>
            <a:off x="0" y="0"/>
            <a:ext cx="9144000" cy="1196752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309320"/>
            <a:ext cx="9144000" cy="5486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en/funding/programmes/sinergia/Pages/default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en/funding/programmes/spark/Pages/default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vetia.ch/en/programmes/international-pilot-programme/intensive-programmes-for-higher-educatio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en/funding/careers/ambizione/Pages/default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fg.at/en/funding/international-communicatio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wf.ac.at/en/research-funding/fwf-programmes/meitner-programme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asa.ac.at/web/home/education/postdoctoralProgram/Apply/Application-2014.en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iasa.ac.at/web/home/research/researchPrograms/Research-Programs.en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at/en/?=MTcxMTVfMTgxMjlfOQ==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ead.at/en/to-austria/grants-and-scholarships/ernst-mach-grant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oead.at/en/projects/international-cooperations/scientific-technological-cooperation-st-cooperation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kanzleramt.gv.at/en/topics/sustainable-development-2030-agenda-sdgs.html?lang=en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ead.at/en/projects/international-cooperations/cooperation-development-research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SiteCollectionDocuments/SE_Reglement_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nf.ch/en/funding/science-communication/scientific-exchanges/Pages/default.aspx#Document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SiteCollectionDocuments/SE_Reglement_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nf.ch/en/funding/science-communication/scientific-exchanges/Pages/default.aspx#Document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f.ch/en/funding/programmes/spirit/Pages/default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/>
              <a:t>R</a:t>
            </a:r>
            <a:r>
              <a:rPr lang="en-US" sz="2800" dirty="0" err="1" smtClean="0"/>
              <a:t>esearch</a:t>
            </a:r>
            <a:r>
              <a:rPr lang="en-US" sz="2800" dirty="0" smtClean="0"/>
              <a:t>-oriented </a:t>
            </a:r>
            <a:r>
              <a:rPr lang="en-US" sz="2800" dirty="0"/>
              <a:t>international funding </a:t>
            </a:r>
            <a:r>
              <a:rPr lang="en-US" sz="2800" dirty="0" smtClean="0"/>
              <a:t>programs;</a:t>
            </a:r>
            <a:br>
              <a:rPr lang="en-US" sz="2800" dirty="0" smtClean="0"/>
            </a:br>
            <a:r>
              <a:rPr lang="en-US" sz="2800" dirty="0" smtClean="0"/>
              <a:t>Switzerland </a:t>
            </a:r>
            <a:r>
              <a:rPr lang="en-US" sz="2800" dirty="0"/>
              <a:t>and Austria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dirty="0" smtClean="0">
                <a:latin typeface="Sylfaen" panose="010A0502050306030303" pitchFamily="18" charset="0"/>
              </a:rPr>
              <a:t>Dr.-Ing. Seyed </a:t>
            </a:r>
            <a:r>
              <a:rPr lang="de-DE" sz="2000" dirty="0">
                <a:latin typeface="Sylfaen" panose="010A0502050306030303" pitchFamily="18" charset="0"/>
              </a:rPr>
              <a:t>Roozbeh </a:t>
            </a:r>
            <a:r>
              <a:rPr lang="de-DE" sz="2000" dirty="0" smtClean="0">
                <a:latin typeface="Sylfaen" panose="010A0502050306030303" pitchFamily="18" charset="0"/>
              </a:rPr>
              <a:t>Nabavi</a:t>
            </a:r>
          </a:p>
          <a:p>
            <a:endParaRPr lang="de-DE" sz="900" dirty="0">
              <a:latin typeface="Sylfaen" panose="010A0502050306030303" pitchFamily="18" charset="0"/>
            </a:endParaRPr>
          </a:p>
          <a:p>
            <a:r>
              <a:rPr lang="en-US" sz="1800" dirty="0"/>
              <a:t>Faculty of Materials Science and Engineering</a:t>
            </a:r>
            <a:endParaRPr lang="de-DE" sz="1800" dirty="0"/>
          </a:p>
          <a:p>
            <a:r>
              <a:rPr lang="de-DE" sz="1800" dirty="0"/>
              <a:t>K. N. Toosi University of technology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77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National Agency for Exchange and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 (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Sinergia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10289"/>
              </p:ext>
            </p:extLst>
          </p:nvPr>
        </p:nvGraphicFramePr>
        <p:xfrm>
          <a:off x="53243" y="1556792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grant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breakthrough research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projects;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Interdisciplinary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collaboration between 2 to 4 applicants.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Number of applicant &gt; 2, then 1 applicant may be based at a research institution abroad, if their expertise is essential but unavailable in Switzerland.</a:t>
                      </a:r>
                      <a:endParaRPr lang="de-DE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22017"/>
              </p:ext>
            </p:extLst>
          </p:nvPr>
        </p:nvGraphicFramePr>
        <p:xfrm>
          <a:off x="35496" y="2459800"/>
          <a:ext cx="9108503" cy="309634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33635"/>
                <a:gridCol w="950541"/>
                <a:gridCol w="7524327"/>
              </a:tblGrid>
              <a:tr h="1786142">
                <a:tc rowSpan="2">
                  <a:txBody>
                    <a:bodyPr/>
                    <a:lstStyle/>
                    <a:p>
                      <a:endParaRPr lang="de-DE" sz="16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de-DE" sz="16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 applicant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Doctorate, more than four years or equivalent research experience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Employed at a research institution, at least 50%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Able to carry out research projects under their own responsibility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Make a substantial contribution to the proposed research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required research infrastructure, at their disposal</a:t>
                      </a:r>
                    </a:p>
                  </a:txBody>
                  <a:tcPr marL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102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Cooperation with the consortium, without being responsible for the project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Clearly described role in the grant application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 benefit must be budgeted in the application</a:t>
                      </a:r>
                    </a:p>
                  </a:txBody>
                  <a:tcPr marL="9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03039" y="242088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3079" y="4254184"/>
            <a:ext cx="6990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83159" y="2564904"/>
            <a:ext cx="0" cy="288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3311" y="558924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Sinergia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85627"/>
              </p:ext>
            </p:extLst>
          </p:nvPr>
        </p:nvGraphicFramePr>
        <p:xfrm>
          <a:off x="17748" y="1340768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years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70871"/>
              </p:ext>
            </p:extLst>
          </p:nvPr>
        </p:nvGraphicFramePr>
        <p:xfrm>
          <a:off x="17748" y="1772816"/>
          <a:ext cx="9090756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05910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 is between 50,000 CHF and </a:t>
                      </a:r>
                      <a:r>
                        <a:rPr lang="en-US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million CHF</a:t>
                      </a:r>
                      <a:r>
                        <a:rPr lang="en-US" sz="1600" b="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salaries of scientific and technical staff,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costs, use of research infrastructure, related conferences and workshops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82063"/>
              </p:ext>
            </p:extLst>
          </p:nvPr>
        </p:nvGraphicFramePr>
        <p:xfrm>
          <a:off x="17748" y="2420888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June, 1 December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601653"/>
              </p:ext>
            </p:extLst>
          </p:nvPr>
        </p:nvGraphicFramePr>
        <p:xfrm>
          <a:off x="35496" y="3111784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u="sng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en-GB" sz="1600" b="0" u="none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1600" b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sinergia@snf.ch </a:t>
                      </a:r>
                    </a:p>
                    <a:p>
                      <a:r>
                        <a:rPr lang="en-US" sz="1600" b="0" u="sng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en-US" sz="1600" b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http://www.snf.ch/en/funding/programmes/sinergia/Pages/default.aspx</a:t>
                      </a:r>
                      <a:endParaRPr lang="en-US" sz="1600" b="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137968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1726641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2469607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306896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7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National Agency for Exchange and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 (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19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446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</a:t>
            </a:r>
            <a:r>
              <a:rPr lang="en-US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ideas</a:t>
            </a:r>
            <a:endParaRPr lang="en-US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37814"/>
              </p:ext>
            </p:extLst>
          </p:nvPr>
        </p:nvGraphicFramePr>
        <p:xfrm>
          <a:off x="17748" y="1340768"/>
          <a:ext cx="9108504" cy="7200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grant research projects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 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show unconventional thinking and introduce a unique approach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ideas that are unlikely to be funded by other available funding schemes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75644"/>
              </p:ext>
            </p:extLst>
          </p:nvPr>
        </p:nvGraphicFramePr>
        <p:xfrm>
          <a:off x="17748" y="2118360"/>
          <a:ext cx="9108504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de-DE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Must have a doctorate or equivalent qualification, i.e. they must have completed at least three years of research work as their main source of income since obtaining their higher education degree.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Either be employed at a Swiss institution, or have the support of a Swiss host institution providing the necessary infrastructure for the duration of the proposed project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29815"/>
              </p:ext>
            </p:extLst>
          </p:nvPr>
        </p:nvGraphicFramePr>
        <p:xfrm>
          <a:off x="17748" y="3476757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 </a:t>
                      </a:r>
                      <a:r>
                        <a:rPr lang="de-DE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96422"/>
              </p:ext>
            </p:extLst>
          </p:nvPr>
        </p:nvGraphicFramePr>
        <p:xfrm>
          <a:off x="17748" y="3907525"/>
          <a:ext cx="9090756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05910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 is between 50,000 and 100,000 CHF 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Spark grant may cover the applicant’s salary)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51694"/>
              </p:ext>
            </p:extLst>
          </p:nvPr>
        </p:nvGraphicFramePr>
        <p:xfrm>
          <a:off x="17748" y="4699613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March 2020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70681"/>
              </p:ext>
            </p:extLst>
          </p:nvPr>
        </p:nvGraphicFramePr>
        <p:xfrm>
          <a:off x="35496" y="5392046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spark@snf.ch 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http://www.snf.ch/en/funding/programmes/spark/Pages/default.aspx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51566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06084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86263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74986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534922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visits, founded by 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founded by National Agency for Exchange and Mobility (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11663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intensive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Movetia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-Switzerland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53585"/>
              </p:ext>
            </p:extLst>
          </p:nvPr>
        </p:nvGraphicFramePr>
        <p:xfrm>
          <a:off x="17748" y="134076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Worldwide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courses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organized jointly by at least two higher education institutions. Students and professors try out innovative multidisciplinary learning opportunities in a short exchange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outside Europe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0016"/>
              </p:ext>
            </p:extLst>
          </p:nvPr>
        </p:nvGraphicFramePr>
        <p:xfrm>
          <a:off x="17748" y="2230943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Swiss higher education institutions and an institution or organization outside Europe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consortium; defines the options for participation for professors and students (requirements, application, time periods), is responsible for selecting those taking part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414022"/>
              </p:ext>
            </p:extLst>
          </p:nvPr>
        </p:nvGraphicFramePr>
        <p:xfrm>
          <a:off x="17748" y="3184250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93901"/>
              </p:ext>
            </p:extLst>
          </p:nvPr>
        </p:nvGraphicFramePr>
        <p:xfrm>
          <a:off x="17748" y="3696145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maximum funding contribution of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of the total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project applied for must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already be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funded by Erasmus+ grants</a:t>
                      </a:r>
                      <a:endParaRPr lang="de-DE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8488"/>
              </p:ext>
            </p:extLst>
          </p:nvPr>
        </p:nvGraphicFramePr>
        <p:xfrm>
          <a:off x="17748" y="435370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outline,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for January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application, in the case of a positive response,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May 2020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54554"/>
              </p:ext>
            </p:extLst>
          </p:nvPr>
        </p:nvGraphicFramePr>
        <p:xfrm>
          <a:off x="35496" y="5054312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intensiveprogramme@movetia.ch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https://www.movetia.ch/en/programmes/international-pilot-programme/intensive-programmes-for-higher-education/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09479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204864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65584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365104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501317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founded by National Agency for Exchange and Mobility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mobility-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mobility-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Ambizione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52333"/>
              </p:ext>
            </p:extLst>
          </p:nvPr>
        </p:nvGraphicFramePr>
        <p:xfrm>
          <a:off x="17748" y="134076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Aimed at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 researchers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who wish to conduct, manage and lead an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project at a Swiss higher education institution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The scheme supports young researchers both from Switzerland and abroad.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92837"/>
              </p:ext>
            </p:extLst>
          </p:nvPr>
        </p:nvGraphicFramePr>
        <p:xfrm>
          <a:off x="17748" y="2230943"/>
          <a:ext cx="9108504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Doctorate (PhD)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Applications no later than four years after completing the doctorate (PhD)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months research activities after the doctorate (PhD)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an institution different from the one(s) where the PhD was conducted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 Professors are excluded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253956"/>
              </p:ext>
            </p:extLst>
          </p:nvPr>
        </p:nvGraphicFramePr>
        <p:xfrm>
          <a:off x="17748" y="3662473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of four years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51004"/>
              </p:ext>
            </p:extLst>
          </p:nvPr>
        </p:nvGraphicFramePr>
        <p:xfrm>
          <a:off x="17748" y="4174368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grantee's salary and the funds needed to carry out the project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34596"/>
              </p:ext>
            </p:extLst>
          </p:nvPr>
        </p:nvGraphicFramePr>
        <p:xfrm>
          <a:off x="17748" y="4831932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  November 2019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42945"/>
              </p:ext>
            </p:extLst>
          </p:nvPr>
        </p:nvGraphicFramePr>
        <p:xfrm>
          <a:off x="35496" y="5532535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ambizione@snf.ch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http://www.snf.ch/en/funding/careers/ambizione/Pages/default.aspx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57301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204864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4134071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843327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549139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412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¨"/>
            </a:pP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endParaRPr lang="en-US" sz="1600" b="1" u="sng" dirty="0" smtClean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1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</a:pPr>
            <a:endParaRPr lang="en-US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677" y="2564952"/>
            <a:ext cx="8352928" cy="4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510677" y="3068960"/>
            <a:ext cx="835292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510677" y="4221088"/>
            <a:ext cx="8352928" cy="82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10677" y="3861048"/>
            <a:ext cx="8352928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54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00808"/>
            <a:ext cx="8820472" cy="827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International 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Switzerland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9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¨"/>
            </a:pP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  <a:endParaRPr lang="en-US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by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ÖFG-Austria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711627"/>
              </p:ext>
            </p:extLst>
          </p:nvPr>
        </p:nvGraphicFramePr>
        <p:xfrm>
          <a:off x="17748" y="134076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Provides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g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uest researchers to have the opportunity to come to Austria.</a:t>
                      </a:r>
                    </a:p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invitation of guests for  discussions, talks and similar events that stimulate the academic discourse,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excluding lectures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23320"/>
              </p:ext>
            </p:extLst>
          </p:nvPr>
        </p:nvGraphicFramePr>
        <p:xfrm>
          <a:off x="17748" y="237495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Junior researchers and lecturers,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older than 40 years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Proof of primary financial support,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i.e. university, institute, project funding etc.</a:t>
                      </a:r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93605"/>
              </p:ext>
            </p:extLst>
          </p:nvPr>
        </p:nvGraphicFramePr>
        <p:xfrm>
          <a:off x="17748" y="3155675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maximum stay for the research trip is limited to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months</a:t>
                      </a:r>
                      <a:endParaRPr lang="de-DE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5055"/>
              </p:ext>
            </p:extLst>
          </p:nvPr>
        </p:nvGraphicFramePr>
        <p:xfrm>
          <a:off x="17748" y="3667570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and accommodation costs can be refunded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34322"/>
              </p:ext>
            </p:extLst>
          </p:nvPr>
        </p:nvGraphicFramePr>
        <p:xfrm>
          <a:off x="17748" y="4336529"/>
          <a:ext cx="9108504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11., March 22., June 7.,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27., October 31.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decision meeting usually takes place 3 weeks after the deadline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14787"/>
              </p:ext>
            </p:extLst>
          </p:nvPr>
        </p:nvGraphicFramePr>
        <p:xfrm>
          <a:off x="35496" y="4982304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oefg@oefg.at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https://www.oefg.at/en/funding/international-communication/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06621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34888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62727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33652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49411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9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Communication, founded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by Austrian Research Association (ÖFG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  <a:endParaRPr lang="en-US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Meitner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by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-Austria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07726"/>
              </p:ext>
            </p:extLst>
          </p:nvPr>
        </p:nvGraphicFramePr>
        <p:xfrm>
          <a:off x="17748" y="1506270"/>
          <a:ext cx="9108504" cy="7200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Aimed at highly qualified researchers of any discipline who could contribute to the scientific development of an Austrian research institution by working at it.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769201"/>
              </p:ext>
            </p:extLst>
          </p:nvPr>
        </p:nvGraphicFramePr>
        <p:xfrm>
          <a:off x="17748" y="219547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Completed doctoral studies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scientific publications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Invitation from an Austrian research institution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49615"/>
              </p:ext>
            </p:extLst>
          </p:nvPr>
        </p:nvGraphicFramePr>
        <p:xfrm>
          <a:off x="17748" y="3058361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of 24 months 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04701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16939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637875"/>
              </p:ext>
            </p:extLst>
          </p:nvPr>
        </p:nvGraphicFramePr>
        <p:xfrm>
          <a:off x="17748" y="349843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Personnel costs of 66,070 EUR for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post-docs per year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personnel costs of 72,630 EUR  for senior post-docs* per year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Project-specific costs up to 12,000 EUR per year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67544" y="3458141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19610"/>
              </p:ext>
            </p:extLst>
          </p:nvPr>
        </p:nvGraphicFramePr>
        <p:xfrm>
          <a:off x="17748" y="4394245"/>
          <a:ext cx="9108504" cy="4515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Accepted continuously, no application deadlines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32383"/>
              </p:ext>
            </p:extLst>
          </p:nvPr>
        </p:nvGraphicFramePr>
        <p:xfrm>
          <a:off x="35496" y="497030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robert.gass@fwf.ac.at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https://www.fwf.ac.at/en/research-funding/fwf-programmes/meitner-programme/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67544" y="4394245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4898301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26113" y="5754742"/>
            <a:ext cx="4738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*at least two years of research experience as 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post-doc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3685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</a:t>
            </a: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  <a:endParaRPr lang="en-US" sz="1600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Postdoctoral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IIASA-Austria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13533"/>
              </p:ext>
            </p:extLst>
          </p:nvPr>
        </p:nvGraphicFramePr>
        <p:xfrm>
          <a:off x="17748" y="1124744"/>
          <a:ext cx="9108504" cy="7200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Offers fully funded research positions of up to two years to study topics related to the IIASA research agenda*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73802"/>
              </p:ext>
            </p:extLst>
          </p:nvPr>
        </p:nvGraphicFramePr>
        <p:xfrm>
          <a:off x="17748" y="1780471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Candidates should have held their PhD for less than five years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Candidates are required to develop and submit a research proposal</a:t>
                      </a:r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223754"/>
              </p:ext>
            </p:extLst>
          </p:nvPr>
        </p:nvGraphicFramePr>
        <p:xfrm>
          <a:off x="17748" y="2460811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Typically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months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244946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175439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042654"/>
              </p:ext>
            </p:extLst>
          </p:nvPr>
        </p:nvGraphicFramePr>
        <p:xfrm>
          <a:off x="17748" y="2893233"/>
          <a:ext cx="9108504" cy="1066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Relocation expenses to and from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Laxenburg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support for monthly business travel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scholarship of ~ 39,000 EUR p.a.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appointees are eligible for either state or private health insurance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67544" y="285293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705827"/>
              </p:ext>
            </p:extLst>
          </p:nvPr>
        </p:nvGraphicFramePr>
        <p:xfrm>
          <a:off x="17748" y="4077072"/>
          <a:ext cx="9108504" cy="4515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Annually,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next call will most likely open at the beginning of 2020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22478"/>
              </p:ext>
            </p:extLst>
          </p:nvPr>
        </p:nvGraphicFramePr>
        <p:xfrm>
          <a:off x="35496" y="4643611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cofaleks@iiasa.ac.at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http://www.iiasa.ac.at/web/home/education/postdoctoralProgram/Apply/Application-2014.en.html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67544" y="407707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457160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66935" y="5560665"/>
            <a:ext cx="8085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Energy, Water, Air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and Greenhouse Gases, Advanced Systems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Analysis, etc.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http://www.iiasa.ac.at/web/home/research/researchPrograms/Research-Programs.en.html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Mach Grant - worldwide, founded by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  <a:endParaRPr lang="en-US" b="1" u="sng" dirty="0">
              <a:solidFill>
                <a:srgbClr val="336699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Mach Grant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worldwide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-Austria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08970"/>
              </p:ext>
            </p:extLst>
          </p:nvPr>
        </p:nvGraphicFramePr>
        <p:xfrm>
          <a:off x="17748" y="1385716"/>
          <a:ext cx="9108504" cy="7200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and young researchers from foreign universities are invited to apply for this grant to come to Austria for a research or a study stay.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95747"/>
              </p:ext>
            </p:extLst>
          </p:nvPr>
        </p:nvGraphicFramePr>
        <p:xfrm>
          <a:off x="17748" y="2237364"/>
          <a:ext cx="9108504" cy="3017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Postgraduates pursuing a doctoral/PhD </a:t>
                      </a:r>
                      <a:r>
                        <a:rPr lang="en-US" sz="16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outside Austria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Postgraduates and post-docs wishing to pursue research in Austria with a view to an academic career and who completed their studies (at a university outside Austria) after September 30th, 2017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Post-docs who are working as lecturers at a university outside Austria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academic work in Austria in the last six months before taking up the grant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age: 35 years 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skills: Very good knowledge of English and/or German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19688"/>
              </p:ext>
            </p:extLst>
          </p:nvPr>
        </p:nvGraphicFramePr>
        <p:xfrm>
          <a:off x="17748" y="5240548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to 9 months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5251674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211285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2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Mach Grant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worldwide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-Austria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13697"/>
              </p:ext>
            </p:extLst>
          </p:nvPr>
        </p:nvGraphicFramePr>
        <p:xfrm>
          <a:off x="17748" y="1381065"/>
          <a:ext cx="9108504" cy="22421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grant rate (for graduates: 1,050 EUR , for post-docs: 1,150 EUR 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 holders do not have to pay tuition fees in Austria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 holders need to have health insurance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accepted by the Austrian authorities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costs subsidy of max. 1,000 EUR for non-EU developing countries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Supplementary grant, own funds are require, details in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https://grants.at/en/?=MTcxMTVfMTgxMjlfOQ==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67544" y="13407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66136"/>
              </p:ext>
            </p:extLst>
          </p:nvPr>
        </p:nvGraphicFramePr>
        <p:xfrm>
          <a:off x="17748" y="3645024"/>
          <a:ext cx="9108504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Last closing date for applicants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was 01.02.2019, O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nline application is available from October to February 1st of the following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68472"/>
              </p:ext>
            </p:extLst>
          </p:nvPr>
        </p:nvGraphicFramePr>
        <p:xfrm>
          <a:off x="35496" y="4293096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katharina.cepak@oead.at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https://oead.at/en/to-austria/grants-and-scholarships/ernst-mach-grant/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67544" y="3645024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7544" y="422108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&amp; Technological Cooperation (S&amp;T Cooperation), founded by </a:t>
            </a:r>
            <a:r>
              <a:rPr lang="en-US" sz="1600" u="sng" dirty="0" err="1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visits, founded by 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founded by National Agency for Exchange and Mobility (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mobility-</a:t>
            </a:r>
            <a:r>
              <a:rPr lang="en-US" sz="16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88840"/>
            <a:ext cx="835292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5536" y="2780928"/>
            <a:ext cx="8352928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395536" y="4849910"/>
            <a:ext cx="8352928" cy="390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95536" y="4211464"/>
            <a:ext cx="835292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8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1886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&amp; Technological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(S&amp;T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by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-Austria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31188"/>
              </p:ext>
            </p:extLst>
          </p:nvPr>
        </p:nvGraphicFramePr>
        <p:xfrm>
          <a:off x="17748" y="1623035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based on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inter-governmental and bilateral agreements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memoranda of understanding and contribute to the further development of the international cooperation activities of Austrian higher education and research institutions in the fields of science and technology.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73356"/>
              </p:ext>
            </p:extLst>
          </p:nvPr>
        </p:nvGraphicFramePr>
        <p:xfrm>
          <a:off x="17748" y="2452732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Who, Duration,</a:t>
                      </a:r>
                    </a:p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Should be clarified in a bilateral agreement between partner countries</a:t>
                      </a:r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67544" y="242088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98312"/>
              </p:ext>
            </p:extLst>
          </p:nvPr>
        </p:nvGraphicFramePr>
        <p:xfrm>
          <a:off x="17748" y="3337942"/>
          <a:ext cx="9108504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Calls for proposals for </a:t>
                      </a:r>
                      <a:r>
                        <a:rPr lang="en-US" sz="16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bilateral research projects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selected partner countries are usually issued every two years within this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72105"/>
              </p:ext>
            </p:extLst>
          </p:nvPr>
        </p:nvGraphicFramePr>
        <p:xfrm>
          <a:off x="35496" y="4088894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michael.glatzl@oead.at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https://oead.at/en/projects/international-cooperations/scientific-technological-cooperation-st-cooperation/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67544" y="333794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7544" y="401688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62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486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28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Switzerland</a:t>
            </a:r>
          </a:p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Austria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Communication, founded by Austrian Research Association (ÖFG)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Lise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Meitner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The Austrian Science Fund (FWF)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Postdoctoral Program, founded by International Institute for Applied Systems Analysis (IIASA)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Ernst Mach Grant - worldwide, founded by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Österreichischen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Austauschdienst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&amp; Technological Cooperation (S&amp;T Cooperation), founded by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Cooperation Development Research, founded by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OeAD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-Austria</a:t>
            </a:r>
          </a:p>
        </p:txBody>
      </p:sp>
    </p:spTree>
    <p:extLst>
      <p:ext uri="{BB962C8B-B14F-4D97-AF65-F5344CB8AC3E}">
        <p14:creationId xmlns:p14="http://schemas.microsoft.com/office/powerpoint/2010/main" val="13383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4397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Development Research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by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-Austria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11715"/>
              </p:ext>
            </p:extLst>
          </p:nvPr>
        </p:nvGraphicFramePr>
        <p:xfrm>
          <a:off x="17748" y="1254502"/>
          <a:ext cx="9108504" cy="1554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aim is to support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application-oriented cooperation projects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between Austrian higher education/research institutions and institutions in countries of the Global South, in line with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Development Goals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(SDGs) adopted by the U.N., e.g. affordable and clean energy, industry and infrastructure, clean water and sanitation,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see also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https://www.bundeskanzleramt.gv.at/en/topics/sustainable-development-2030-agenda-sdgs.html?lang=en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74012"/>
              </p:ext>
            </p:extLst>
          </p:nvPr>
        </p:nvGraphicFramePr>
        <p:xfrm>
          <a:off x="17748" y="2814741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 institutions/research institutions in Non-European countries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64469"/>
              </p:ext>
            </p:extLst>
          </p:nvPr>
        </p:nvGraphicFramePr>
        <p:xfrm>
          <a:off x="17748" y="3486750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years</a:t>
                      </a:r>
                      <a:endParaRPr lang="de-DE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588798"/>
              </p:ext>
            </p:extLst>
          </p:nvPr>
        </p:nvGraphicFramePr>
        <p:xfrm>
          <a:off x="17748" y="3971556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 to 50,000 EUR depending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the project duration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Mobility and material expenses for researchers at Austrian and international higher education institutions/research institutions in countries of the Global South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75977"/>
              </p:ext>
            </p:extLst>
          </p:nvPr>
        </p:nvGraphicFramePr>
        <p:xfrm>
          <a:off x="17748" y="4851547"/>
          <a:ext cx="9108504" cy="4515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4515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Call 2019 is open until 15</a:t>
                      </a:r>
                      <a:r>
                        <a:rPr lang="en-US" sz="1600" b="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November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89634"/>
              </p:ext>
            </p:extLst>
          </p:nvPr>
        </p:nvGraphicFramePr>
        <p:xfrm>
          <a:off x="35496" y="5467110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doris.obrecht@oead.at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https://oead.at/en/projects/international-cooperations/cooperation-development-research/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67544" y="348675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544" y="278866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7544" y="3901047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7544" y="4851547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7544" y="545618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5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/>
              <a:t>Thanks for your attention</a:t>
            </a:r>
            <a:r>
              <a:rPr lang="de-DE" sz="2800" dirty="0" smtClean="0"/>
              <a:t>!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dirty="0" smtClean="0">
                <a:latin typeface="Sylfaen" panose="010A0502050306030303" pitchFamily="18" charset="0"/>
              </a:rPr>
              <a:t>Dr.-Ing. Seyed </a:t>
            </a:r>
            <a:r>
              <a:rPr lang="de-DE" sz="2000" dirty="0">
                <a:latin typeface="Sylfaen" panose="010A0502050306030303" pitchFamily="18" charset="0"/>
              </a:rPr>
              <a:t>Roozbeh </a:t>
            </a:r>
            <a:r>
              <a:rPr lang="de-DE" sz="2000" dirty="0" smtClean="0">
                <a:latin typeface="Sylfaen" panose="010A0502050306030303" pitchFamily="18" charset="0"/>
              </a:rPr>
              <a:t>Nabavi</a:t>
            </a:r>
          </a:p>
          <a:p>
            <a:endParaRPr lang="de-DE" sz="900" dirty="0">
              <a:latin typeface="Sylfaen" panose="010A0502050306030303" pitchFamily="18" charset="0"/>
            </a:endParaRPr>
          </a:p>
          <a:p>
            <a:r>
              <a:rPr lang="en-US" sz="1800" dirty="0"/>
              <a:t>Faculty of Materials Science and Engineering</a:t>
            </a:r>
            <a:endParaRPr lang="de-DE" sz="1800" dirty="0"/>
          </a:p>
          <a:p>
            <a:r>
              <a:rPr lang="de-DE" sz="1800" dirty="0"/>
              <a:t>K. N. Toosi University of </a:t>
            </a:r>
            <a:r>
              <a:rPr lang="de-DE" sz="1800" dirty="0" smtClean="0"/>
              <a:t>technology</a:t>
            </a:r>
          </a:p>
          <a:p>
            <a:endParaRPr lang="de-DE" sz="1800" dirty="0"/>
          </a:p>
          <a:p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62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events,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ideas,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National Agency for Exchange and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 (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7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Exchanges-Research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37006"/>
              </p:ext>
            </p:extLst>
          </p:nvPr>
        </p:nvGraphicFramePr>
        <p:xfrm>
          <a:off x="17748" y="1340768"/>
          <a:ext cx="9108504" cy="7200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Aimed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researchers who want to invite colleagues from abroad for a research visit to Switzerland, or visit their colleagues in another country.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43274"/>
              </p:ext>
            </p:extLst>
          </p:nvPr>
        </p:nvGraphicFramePr>
        <p:xfrm>
          <a:off x="17748" y="2060057"/>
          <a:ext cx="9108504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Guests must hold a doctorate (PhD)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Applicants without a doctorate must generally have completed three years of research work as their main source of income since obtaining their higher education degree. For more details please refer to: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http://www.snf.ch/SiteCollectionDocuments/SE_Reglement_e.pdf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3501"/>
              </p:ext>
            </p:extLst>
          </p:nvPr>
        </p:nvGraphicFramePr>
        <p:xfrm>
          <a:off x="17748" y="3376297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1-6 months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81307"/>
              </p:ext>
            </p:extLst>
          </p:nvPr>
        </p:nvGraphicFramePr>
        <p:xfrm>
          <a:off x="17748" y="378760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expenses, room and board costs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 2,500 CHF and 25,000 CHF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55262"/>
              </p:ext>
            </p:extLst>
          </p:nvPr>
        </p:nvGraphicFramePr>
        <p:xfrm>
          <a:off x="17748" y="440784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year round (at least 4 months before the visit)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94780"/>
              </p:ext>
            </p:extLst>
          </p:nvPr>
        </p:nvGraphicFramePr>
        <p:xfrm>
          <a:off x="35496" y="5013176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scientific.exchanges@snf.ch 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http://www.snf.ch/en/funding/science-communication/scientific-exchanges/Pages/default.aspx#Documents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40213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03397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76217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4565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497035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35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National Agency for Exchange and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 (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55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Exchanges-Research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301404"/>
              </p:ext>
            </p:extLst>
          </p:nvPr>
        </p:nvGraphicFramePr>
        <p:xfrm>
          <a:off x="17748" y="134076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Aimed at researchers who want to host their own scientific events,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e.g.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meetings, conferences, workshops or similar, in Switzerland (may exceptionally be held abroad, particularly if it is not possible to stage it in Switzerland).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5119"/>
              </p:ext>
            </p:extLst>
          </p:nvPr>
        </p:nvGraphicFramePr>
        <p:xfrm>
          <a:off x="17748" y="2162937"/>
          <a:ext cx="9108504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Guests must hold a doctorate (PhD)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Applicants without a doctorate must generally have completed three years of research work as their main source of income since obtaining their higher education degree. For more details please refer to: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http://www.snf.ch/SiteCollectionDocuments/SE_Reglement_e.pdf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36523"/>
              </p:ext>
            </p:extLst>
          </p:nvPr>
        </p:nvGraphicFramePr>
        <p:xfrm>
          <a:off x="17748" y="3479177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2-5 days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01340"/>
              </p:ext>
            </p:extLst>
          </p:nvPr>
        </p:nvGraphicFramePr>
        <p:xfrm>
          <a:off x="17748" y="389048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 expenses, room and board costs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Between  2,500 CHF and 25,000 CHF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4458"/>
              </p:ext>
            </p:extLst>
          </p:nvPr>
        </p:nvGraphicFramePr>
        <p:xfrm>
          <a:off x="17748" y="4510729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year round (at least 4 months before the event)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32879"/>
              </p:ext>
            </p:extLst>
          </p:nvPr>
        </p:nvGraphicFramePr>
        <p:xfrm>
          <a:off x="35496" y="5116056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scientific.exchanges@snf.ch 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http://www.snf.ch/en/funding/science-communication/scientific-exchanges/Pages/default.aspx#Documents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50501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13685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865050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55944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507323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11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8820472" cy="4110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533400">
              <a:lnSpc>
                <a:spcPct val="80000"/>
              </a:lnSpc>
              <a:spcBef>
                <a:spcPts val="1100"/>
              </a:spcBef>
              <a:spcAft>
                <a:spcPts val="11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funding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programs </a:t>
            </a:r>
            <a:r>
              <a:rPr lang="en-US" b="1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 </a:t>
            </a:r>
            <a:r>
              <a:rPr lang="en-US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Switzerland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visits, founded by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Swiss National Science foundation (SNSF)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00000"/>
              <a:buFont typeface="Wingdings" pitchFamily="2" charset="2"/>
              <a:buChar char="þ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Scientific Exchanges-Research events,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itchFamily="2" charset="2"/>
              <a:buChar char="þ"/>
            </a:pP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sz="1600" u="sng" dirty="0" err="1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sz="1600" u="sng" dirty="0">
                <a:solidFill>
                  <a:srgbClr val="336699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Teams, founded by 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Sinergia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Spark-Rapid funding of unconventional ideas,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  <a:endParaRPr lang="en-US" sz="16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intensive 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programmes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higher education, 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founded by National Agency for Exchange and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 (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Movetia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990600" lvl="2" indent="-5334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"/>
            </a:pP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International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mobility-</a:t>
            </a:r>
            <a:r>
              <a:rPr lang="en-US" sz="16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Ambizione</a:t>
            </a:r>
            <a:r>
              <a:rPr lang="en-US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founded by </a:t>
            </a:r>
            <a:r>
              <a:rPr lang="en-US" sz="16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SNSF</a:t>
            </a:r>
          </a:p>
          <a:p>
            <a:pPr marL="533400" lvl="1" indent="-533400" algn="just">
              <a:lnSpc>
                <a:spcPct val="80000"/>
              </a:lnSpc>
              <a:spcBef>
                <a:spcPts val="1100"/>
              </a:spcBef>
              <a:buClr>
                <a:schemeClr val="tx1"/>
              </a:buClr>
              <a:buSzPct val="80000"/>
              <a:buFont typeface="Wingdings" pitchFamily="2" charset="2"/>
              <a:buChar char=""/>
            </a:pP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International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funding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programs </a:t>
            </a:r>
            <a:r>
              <a:rPr lang="en-US" dirty="0">
                <a:latin typeface="Sylfaen" panose="010A0502050306030303" pitchFamily="18" charset="0"/>
                <a:ea typeface="Times New Roman"/>
                <a:cs typeface="Times New Roman"/>
              </a:rPr>
              <a:t>in </a:t>
            </a:r>
            <a:r>
              <a:rPr lang="en-US" dirty="0" smtClean="0">
                <a:latin typeface="Sylfaen" panose="010A0502050306030303" pitchFamily="18" charset="0"/>
                <a:ea typeface="Times New Roman"/>
                <a:cs typeface="Times New Roman"/>
              </a:rPr>
              <a:t>Austria</a:t>
            </a:r>
            <a:endParaRPr lang="en-US" dirty="0">
              <a:latin typeface="Sylfaen" panose="010A050205030603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421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SPIRIT-Swiss </a:t>
            </a:r>
            <a:r>
              <a:rPr lang="en-US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for International Research by Scientific Investigation </a:t>
            </a:r>
            <a:r>
              <a:rPr lang="en-US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Teams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SNSF-Switzerland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57823"/>
              </p:ext>
            </p:extLst>
          </p:nvPr>
        </p:nvGraphicFramePr>
        <p:xfrm>
          <a:off x="17748" y="1340768"/>
          <a:ext cx="9108504" cy="82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72007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brief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grant research projects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onsortia from two to four countries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Researchers from all disciplines; Topics are chosen by the researchers themselves; The grants contribute to the education of researchers in all participating countries. 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15187"/>
              </p:ext>
            </p:extLst>
          </p:nvPr>
        </p:nvGraphicFramePr>
        <p:xfrm>
          <a:off x="17748" y="2205761"/>
          <a:ext cx="9108504" cy="1066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 persons carrying out scientific research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can prove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their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employment for the duration of the proposed research project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see more details in the website given below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one applicant from Switzerland, at least one from eligible partner country as Iran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of the Swiss-based applicants represents the research team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63823"/>
              </p:ext>
            </p:extLst>
          </p:nvPr>
        </p:nvGraphicFramePr>
        <p:xfrm>
          <a:off x="17748" y="3294176"/>
          <a:ext cx="9108504" cy="392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39212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 years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16431"/>
              </p:ext>
            </p:extLst>
          </p:nvPr>
        </p:nvGraphicFramePr>
        <p:xfrm>
          <a:off x="17748" y="3724944"/>
          <a:ext cx="9090756" cy="1066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05910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 is between 50,000 and 500,000 CHF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30% of the grant for Switzerland &amp;</a:t>
                      </a:r>
                      <a:r>
                        <a:rPr lang="en-US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30% to the relevant partner country/countries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salaries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applicants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cannot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 charged to the grant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82032"/>
              </p:ext>
            </p:extLst>
          </p:nvPr>
        </p:nvGraphicFramePr>
        <p:xfrm>
          <a:off x="17748" y="4806344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Pre-proposals: All year round; Full proposals: only upon invitation after approval of the pre-proposal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93063"/>
              </p:ext>
            </p:extLst>
          </p:nvPr>
        </p:nvGraphicFramePr>
        <p:xfrm>
          <a:off x="35496" y="5497240"/>
          <a:ext cx="9108504" cy="6404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4846"/>
                <a:gridCol w="7923658"/>
              </a:tblGrid>
              <a:tr h="64041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endParaRPr lang="de-DE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fr-FR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spirit@snf.ch </a:t>
                      </a:r>
                    </a:p>
                    <a:p>
                      <a:r>
                        <a:rPr lang="de-DE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Website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http://www.snf.ch/en/funding/programmes/spirit/Pages/default.aspx</a:t>
                      </a:r>
                      <a:endParaRPr lang="de-DE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67544" y="333308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544" y="216604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3680049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4855063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7544" y="5454416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3217</Words>
  <Application>Microsoft Office PowerPoint</Application>
  <PresentationFormat>On-screen Show (4:3)</PresentationFormat>
  <Paragraphs>446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Research-oriented international funding programs; Switzerland and Austria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roozbeh nabavi</dc:creator>
  <cp:lastModifiedBy>roozbeh nabavi</cp:lastModifiedBy>
  <cp:revision>183</cp:revision>
  <dcterms:created xsi:type="dcterms:W3CDTF">2019-01-29T21:46:12Z</dcterms:created>
  <dcterms:modified xsi:type="dcterms:W3CDTF">2019-10-13T06:44:25Z</dcterms:modified>
</cp:coreProperties>
</file>