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301" r:id="rId4"/>
    <p:sldId id="258" r:id="rId5"/>
    <p:sldId id="281" r:id="rId6"/>
    <p:sldId id="261" r:id="rId7"/>
    <p:sldId id="273" r:id="rId8"/>
    <p:sldId id="265" r:id="rId9"/>
    <p:sldId id="274" r:id="rId10"/>
    <p:sldId id="267" r:id="rId11"/>
    <p:sldId id="275" r:id="rId12"/>
    <p:sldId id="282" r:id="rId13"/>
    <p:sldId id="304" r:id="rId14"/>
    <p:sldId id="303" r:id="rId15"/>
    <p:sldId id="269" r:id="rId16"/>
    <p:sldId id="276" r:id="rId17"/>
    <p:sldId id="271" r:id="rId18"/>
    <p:sldId id="277" r:id="rId19"/>
    <p:sldId id="302" r:id="rId20"/>
    <p:sldId id="280" r:id="rId21"/>
    <p:sldId id="283" r:id="rId22"/>
    <p:sldId id="297" r:id="rId23"/>
    <p:sldId id="298" r:id="rId24"/>
    <p:sldId id="299" r:id="rId25"/>
    <p:sldId id="300" r:id="rId26"/>
    <p:sldId id="284" r:id="rId27"/>
    <p:sldId id="285" r:id="rId28"/>
    <p:sldId id="286" r:id="rId29"/>
    <p:sldId id="292" r:id="rId30"/>
    <p:sldId id="293" r:id="rId31"/>
    <p:sldId id="306" r:id="rId32"/>
    <p:sldId id="305" r:id="rId33"/>
    <p:sldId id="296" r:id="rId3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7" autoAdjust="0"/>
    <p:restoredTop sz="85090" autoAdjust="0"/>
  </p:normalViewPr>
  <p:slideViewPr>
    <p:cSldViewPr>
      <p:cViewPr varScale="1">
        <p:scale>
          <a:sx n="58" d="100"/>
          <a:sy n="58" d="100"/>
        </p:scale>
        <p:origin x="-1700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15210-8422-4D50-BD7D-A1CDB7CC004B}" type="datetimeFigureOut">
              <a:rPr lang="de-DE" smtClean="0"/>
              <a:t>13.10.2019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5A8D2-83AB-4598-B272-C6EC71EA579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4701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66BD4-3228-4CED-B5ED-B577DE6F08D6}" type="datetimeFigureOut">
              <a:rPr lang="de-DE" smtClean="0"/>
              <a:t>13.10.2019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9CE6BF-7997-488C-BA60-49AB9B3B1E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9103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Breakthrough research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This type of research questions or goes beyond existing models, theories, doctrines, research approaches, methods, etc.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Interdisciplinary research: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achieve the research objectives, it is necessary to integrate elements (theories, methods, concepts, etc.) from two or more disciplines.</a:t>
            </a:r>
            <a:endParaRPr lang="de-DE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 opens up new research fields </a:t>
            </a:r>
            <a:endParaRPr 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 smtClean="0"/>
              <a:t>Exchange opportunity</a:t>
            </a:r>
            <a:endParaRPr lang="de-DE" dirty="0" smtClean="0"/>
          </a:p>
          <a:p>
            <a:pPr marL="228600" indent="-228600">
              <a:buAutoNum type="arabicParenR"/>
            </a:pPr>
            <a:endParaRPr lang="de-DE" dirty="0" smtClean="0"/>
          </a:p>
          <a:p>
            <a:pPr marL="228600" indent="-228600">
              <a:buAutoNum type="arabicParenR"/>
            </a:pPr>
            <a:r>
              <a:rPr lang="de-DE" dirty="0" smtClean="0"/>
              <a:t>Projects</a:t>
            </a:r>
          </a:p>
          <a:p>
            <a:pPr marL="228600" indent="-228600">
              <a:buAutoNum type="arabicParenR"/>
            </a:pPr>
            <a:endParaRPr lang="de-DE" dirty="0" smtClean="0"/>
          </a:p>
          <a:p>
            <a:pPr marL="228600" indent="-228600">
              <a:buAutoNum type="arabicParenR"/>
            </a:pPr>
            <a:r>
              <a:rPr lang="de-DE" dirty="0" smtClean="0"/>
              <a:t>To developed</a:t>
            </a:r>
            <a:r>
              <a:rPr lang="de-DE" baseline="0" dirty="0" smtClean="0"/>
              <a:t> educational short courses</a:t>
            </a:r>
          </a:p>
          <a:p>
            <a:pPr marL="228600" indent="-228600">
              <a:buAutoNum type="arabicParenR"/>
            </a:pPr>
            <a:endParaRPr lang="de-DE" baseline="0" dirty="0" smtClean="0"/>
          </a:p>
          <a:p>
            <a:pPr marL="228600" indent="-228600">
              <a:buAutoNum type="arabicParenR"/>
            </a:pPr>
            <a:r>
              <a:rPr lang="de-DE" baseline="0" dirty="0" smtClean="0"/>
              <a:t>Devlope new research projects and reserach teams for young reasearcher with PhDs</a:t>
            </a: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0">
              <a:schemeClr val="bg1"/>
            </a:gs>
            <a:gs pos="5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lang="de-DE" sz="3100" kern="12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None/>
              <a:defRPr lang="de-DE" sz="1700" kern="1200" dirty="0">
                <a:solidFill>
                  <a:schemeClr val="tx1"/>
                </a:solidFill>
                <a:latin typeface="Bell MT" panose="02020503060305020303" pitchFamily="18" charset="0"/>
                <a:ea typeface="SimSun" pitchFamily="2" charset="-122"/>
                <a:cs typeface="Yagut" pitchFamily="2" charset="-7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de-DE" dirty="0"/>
          </a:p>
        </p:txBody>
      </p:sp>
      <p:sp>
        <p:nvSpPr>
          <p:cNvPr id="9" name="Rectangle 8"/>
          <p:cNvSpPr/>
          <p:nvPr userDrawn="1"/>
        </p:nvSpPr>
        <p:spPr>
          <a:xfrm>
            <a:off x="6516216" y="129406"/>
            <a:ext cx="25577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Bell MT" panose="02020503060305020303" pitchFamily="18" charset="0"/>
                <a:ea typeface="SimSun" pitchFamily="2" charset="-122"/>
                <a:cs typeface="Yagut" pitchFamily="2" charset="-78"/>
              </a:rPr>
              <a:t>K. N. Toosi University of technology-International Affairs</a:t>
            </a:r>
          </a:p>
        </p:txBody>
      </p:sp>
      <p:sp>
        <p:nvSpPr>
          <p:cNvPr id="12" name="Fußzeilenplatzhalter 3"/>
          <p:cNvSpPr txBox="1">
            <a:spLocks noGrp="1"/>
          </p:cNvSpPr>
          <p:nvPr userDrawn="1"/>
        </p:nvSpPr>
        <p:spPr bwMode="auto">
          <a:xfrm>
            <a:off x="251520" y="6442498"/>
            <a:ext cx="1224136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de-DE" sz="1200" b="0" i="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12.10.2019</a:t>
            </a:r>
            <a:endParaRPr lang="de-DE" sz="1400" b="0" kern="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86927" y="129406"/>
            <a:ext cx="2857500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029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9DB6-4286-4442-BC02-1AF63ECB5C1E}" type="datetimeFigureOut">
              <a:rPr lang="de-DE" smtClean="0"/>
              <a:t>13.10.2019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8D23-F71A-4925-85B4-63A0E2C3003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112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9DB6-4286-4442-BC02-1AF63ECB5C1E}" type="datetimeFigureOut">
              <a:rPr lang="de-DE" smtClean="0"/>
              <a:t>13.10.2019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8D23-F71A-4925-85B4-63A0E2C3003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16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9DB6-4286-4442-BC02-1AF63ECB5C1E}" type="datetimeFigureOut">
              <a:rPr lang="de-DE" smtClean="0"/>
              <a:t>13.10.2019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8D23-F71A-4925-85B4-63A0E2C3003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4586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6516216" y="129406"/>
            <a:ext cx="25577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Bell MT" panose="02020503060305020303" pitchFamily="18" charset="0"/>
                <a:ea typeface="SimSun" pitchFamily="2" charset="-122"/>
                <a:cs typeface="Yagut" pitchFamily="2" charset="-78"/>
              </a:rPr>
              <a:t>K. N. Toosi University of technology-International Affairs</a:t>
            </a:r>
          </a:p>
        </p:txBody>
      </p:sp>
      <p:sp>
        <p:nvSpPr>
          <p:cNvPr id="10" name="Fußzeilenplatzhalter 3"/>
          <p:cNvSpPr txBox="1">
            <a:spLocks noGrp="1"/>
          </p:cNvSpPr>
          <p:nvPr userDrawn="1"/>
        </p:nvSpPr>
        <p:spPr bwMode="auto">
          <a:xfrm>
            <a:off x="251520" y="6442498"/>
            <a:ext cx="1224136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de-DE" sz="1200" b="0" i="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12.10.2019</a:t>
            </a:r>
            <a:endParaRPr lang="de-DE" sz="1400" b="0" kern="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1" name="Fußzeilenplatzhalter 3"/>
          <p:cNvSpPr txBox="1">
            <a:spLocks noGrp="1"/>
          </p:cNvSpPr>
          <p:nvPr userDrawn="1"/>
        </p:nvSpPr>
        <p:spPr bwMode="auto">
          <a:xfrm>
            <a:off x="1835696" y="6442497"/>
            <a:ext cx="1224136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de-DE" sz="1200" b="0" i="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Page </a:t>
            </a:r>
            <a:r>
              <a:rPr lang="de-DE" sz="1200" b="0" i="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 </a:t>
            </a:r>
            <a:fld id="{1CD8866E-8AF1-4B02-8ACD-FA8D0165975B}" type="slidenum">
              <a:rPr lang="de-DE" sz="1200" b="0" i="0" kern="1200" baseline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‹#›</a:t>
            </a:fld>
            <a:endParaRPr lang="de-DE" sz="1400" b="0" kern="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86927" y="129406"/>
            <a:ext cx="2857500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4514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9DB6-4286-4442-BC02-1AF63ECB5C1E}" type="datetimeFigureOut">
              <a:rPr lang="de-DE" smtClean="0"/>
              <a:t>13.10.2019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8D23-F71A-4925-85B4-63A0E2C3003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721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9DB6-4286-4442-BC02-1AF63ECB5C1E}" type="datetimeFigureOut">
              <a:rPr lang="de-DE" smtClean="0"/>
              <a:t>13.10.2019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8D23-F71A-4925-85B4-63A0E2C3003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5500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9DB6-4286-4442-BC02-1AF63ECB5C1E}" type="datetimeFigureOut">
              <a:rPr lang="de-DE" smtClean="0"/>
              <a:t>13.10.2019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8D23-F71A-4925-85B4-63A0E2C3003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0646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9DB6-4286-4442-BC02-1AF63ECB5C1E}" type="datetimeFigureOut">
              <a:rPr lang="de-DE" smtClean="0"/>
              <a:t>13.10.2019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8D23-F71A-4925-85B4-63A0E2C3003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9205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9DB6-4286-4442-BC02-1AF63ECB5C1E}" type="datetimeFigureOut">
              <a:rPr lang="de-DE" smtClean="0"/>
              <a:t>13.10.2019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8D23-F71A-4925-85B4-63A0E2C3003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0271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9DB6-4286-4442-BC02-1AF63ECB5C1E}" type="datetimeFigureOut">
              <a:rPr lang="de-DE" smtClean="0"/>
              <a:t>13.10.2019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8D23-F71A-4925-85B4-63A0E2C3003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1932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9DB6-4286-4442-BC02-1AF63ECB5C1E}" type="datetimeFigureOut">
              <a:rPr lang="de-DE" smtClean="0"/>
              <a:t>13.10.2019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8D23-F71A-4925-85B4-63A0E2C3003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2208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5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69DB6-4286-4442-BC02-1AF63ECB5C1E}" type="datetimeFigureOut">
              <a:rPr lang="de-DE" smtClean="0"/>
              <a:t>13.10.2019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88D23-F71A-4925-85B4-63A0E2C30036}" type="slidenum">
              <a:rPr lang="de-DE" smtClean="0"/>
              <a:t>‹#›</a:t>
            </a:fld>
            <a:endParaRPr lang="de-DE"/>
          </a:p>
        </p:txBody>
      </p:sp>
      <p:sp>
        <p:nvSpPr>
          <p:cNvPr id="7" name="Rounded Rectangle 6"/>
          <p:cNvSpPr/>
          <p:nvPr userDrawn="1"/>
        </p:nvSpPr>
        <p:spPr>
          <a:xfrm>
            <a:off x="0" y="0"/>
            <a:ext cx="9144000" cy="1196752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ounded Rectangle 7"/>
          <p:cNvSpPr/>
          <p:nvPr userDrawn="1"/>
        </p:nvSpPr>
        <p:spPr>
          <a:xfrm>
            <a:off x="0" y="6309320"/>
            <a:ext cx="9144000" cy="54868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D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6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nf.ch/en/funding/programmes/sinergia/Pages/default.asp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nf.ch/en/funding/programmes/spark/Pages/default.asp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vetia.ch/en/programmes/international-pilot-programme/intensive-programmes-for-higher-education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nf.ch/en/funding/careers/ambizione/Pages/default.asp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efg.at/en/funding/international-communication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wf.ac.at/en/research-funding/fwf-programmes/meitner-programme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iasa.ac.at/web/home/education/postdoctoralProgram/Apply/Application-2014.en.html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iasa.ac.at/web/home/research/researchPrograms/Research-Programs.en.html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at/en/?=MTcxMTVfMTgxMjlfOQ==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ead.at/en/to-austria/grants-and-scholarships/ernst-mach-grant/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oead.at/en/projects/international-cooperations/scientific-technological-cooperation-st-cooperation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ndeskanzleramt.gv.at/en/topics/sustainable-development-2030-agenda-sdgs.html?lang=en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ead.at/en/projects/international-cooperations/cooperation-development-research/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nf.ch/SiteCollectionDocuments/SE_Reglement_e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nf.ch/en/funding/science-communication/scientific-exchanges/Pages/default.aspx#Document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nf.ch/SiteCollectionDocuments/SE_Reglement_e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nf.ch/en/funding/science-communication/scientific-exchanges/Pages/default.aspx#Documents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nf.ch/en/funding/programmes/spirit/Pages/default.asp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800" dirty="0"/>
              <a:t>R</a:t>
            </a:r>
            <a:r>
              <a:rPr lang="en-US" sz="2800" dirty="0" err="1" smtClean="0"/>
              <a:t>esearch</a:t>
            </a:r>
            <a:r>
              <a:rPr lang="en-US" sz="2800" dirty="0" smtClean="0"/>
              <a:t>-oriented </a:t>
            </a:r>
            <a:r>
              <a:rPr lang="en-US" sz="2800" dirty="0"/>
              <a:t>international funding </a:t>
            </a:r>
            <a:r>
              <a:rPr lang="en-US" sz="2800" dirty="0" smtClean="0"/>
              <a:t>programs;</a:t>
            </a:r>
            <a:br>
              <a:rPr lang="en-US" sz="2800" dirty="0" smtClean="0"/>
            </a:br>
            <a:r>
              <a:rPr lang="en-US" sz="2800" dirty="0" smtClean="0"/>
              <a:t>Switzerland </a:t>
            </a:r>
            <a:r>
              <a:rPr lang="en-US" sz="2800" dirty="0"/>
              <a:t>and Austria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z="2000" dirty="0" smtClean="0">
                <a:latin typeface="Sylfaen" panose="010A0502050306030303" pitchFamily="18" charset="0"/>
              </a:rPr>
              <a:t>Dr.-Ing. Seyed </a:t>
            </a:r>
            <a:r>
              <a:rPr lang="de-DE" sz="2000" dirty="0">
                <a:latin typeface="Sylfaen" panose="010A0502050306030303" pitchFamily="18" charset="0"/>
              </a:rPr>
              <a:t>Roozbeh </a:t>
            </a:r>
            <a:r>
              <a:rPr lang="de-DE" sz="2000" dirty="0" smtClean="0">
                <a:latin typeface="Sylfaen" panose="010A0502050306030303" pitchFamily="18" charset="0"/>
              </a:rPr>
              <a:t>Nabavi</a:t>
            </a:r>
          </a:p>
          <a:p>
            <a:endParaRPr lang="de-DE" sz="900" dirty="0">
              <a:latin typeface="Sylfaen" panose="010A0502050306030303" pitchFamily="18" charset="0"/>
            </a:endParaRPr>
          </a:p>
          <a:p>
            <a:r>
              <a:rPr lang="en-US" sz="1800" dirty="0"/>
              <a:t>Faculty of Materials Science and Engineering</a:t>
            </a:r>
            <a:endParaRPr lang="de-DE" sz="1800" dirty="0"/>
          </a:p>
          <a:p>
            <a:r>
              <a:rPr lang="de-DE" sz="1800" dirty="0"/>
              <a:t>K. N. Toosi University of technology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779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4046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556792"/>
            <a:ext cx="8820472" cy="4110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funding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programs </a:t>
            </a: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Switzerland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Scientific Exchanges-Research 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visits, founded by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Swiss National Science foundation (SNSF)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Scientific Exchanges-Research events, founded by 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SPIRIT-Swiss 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Programme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for International Research by Scientific Investigation Teams, founded by 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sz="1600" u="sng" dirty="0" err="1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Sinergia</a:t>
            </a:r>
            <a:r>
              <a:rPr lang="en-US" sz="1600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founded by </a:t>
            </a:r>
            <a:r>
              <a:rPr lang="en-US" sz="1600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Spark-Rapid funding of unconventional ideas, founded by 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intensive 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programmes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for higher education, 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founded by National Agency for Exchange and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Mobility (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Movetia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mobility-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Ambizione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founded by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SNSF</a:t>
            </a:r>
          </a:p>
          <a:p>
            <a:pPr marL="533400" lvl="1" indent="-533400" algn="just">
              <a:lnSpc>
                <a:spcPct val="80000"/>
              </a:lnSpc>
              <a:spcBef>
                <a:spcPts val="1100"/>
              </a:spcBef>
              <a:buClr>
                <a:schemeClr val="tx1"/>
              </a:buClr>
              <a:buSzPct val="80000"/>
              <a:buFont typeface="Wingdings" pitchFamily="2" charset="2"/>
              <a:buChar char=""/>
            </a:pP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International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funding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programs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in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Austria</a:t>
            </a:r>
            <a:endParaRPr lang="en-US" dirty="0">
              <a:latin typeface="Sylfaen" panose="010A0502050306030303" pitchFamily="18" charset="0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3260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332656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Sinergia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founded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SNSF-Switzerland</a:t>
            </a:r>
            <a:endParaRPr lang="de-DE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310289"/>
              </p:ext>
            </p:extLst>
          </p:nvPr>
        </p:nvGraphicFramePr>
        <p:xfrm>
          <a:off x="53243" y="1556792"/>
          <a:ext cx="9108504" cy="822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720078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brief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grant 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breakthrough research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projects; 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Interdisciplinary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collaboration between 2 to 4 applicants. 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If Number of applicant &gt; 2, then 1 applicant may be based at a research institution abroad, if their expertise is essential but unavailable in Switzerland.</a:t>
                      </a:r>
                      <a:endParaRPr lang="de-DE" sz="16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822017"/>
              </p:ext>
            </p:extLst>
          </p:nvPr>
        </p:nvGraphicFramePr>
        <p:xfrm>
          <a:off x="35496" y="2459800"/>
          <a:ext cx="9108503" cy="309634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33635"/>
                <a:gridCol w="950541"/>
                <a:gridCol w="7524327"/>
              </a:tblGrid>
              <a:tr h="1786142">
                <a:tc rowSpan="2">
                  <a:txBody>
                    <a:bodyPr/>
                    <a:lstStyle/>
                    <a:p>
                      <a:endParaRPr lang="de-DE" sz="1600" b="1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de-DE" sz="1600" b="1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All applicant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Doctorate, more than four years or equivalent research experience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Employed at a research institution, at least 50% 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Able to carry out research projects under their own responsibility</a:t>
                      </a:r>
                    </a:p>
                    <a:p>
                      <a:pPr marL="285750" indent="-2857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Make a substantial contribution to the proposed research</a:t>
                      </a:r>
                    </a:p>
                    <a:p>
                      <a:pPr marL="285750" indent="-2857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 required research infrastructure, at their disposal</a:t>
                      </a:r>
                    </a:p>
                  </a:txBody>
                  <a:tcPr marL="9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1020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partner</a:t>
                      </a:r>
                      <a:r>
                        <a:rPr lang="en-US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Cooperation with the consortium, without being responsible for the project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Clearly described role in the grant application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Their benefit must be budgeted in the application</a:t>
                      </a:r>
                    </a:p>
                  </a:txBody>
                  <a:tcPr marL="9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503039" y="242088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63079" y="4254184"/>
            <a:ext cx="69905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83159" y="2564904"/>
            <a:ext cx="0" cy="28803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93311" y="5589240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752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332656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Sinergia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founded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SNSF-Switzerland</a:t>
            </a:r>
            <a:endParaRPr lang="de-DE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285627"/>
              </p:ext>
            </p:extLst>
          </p:nvPr>
        </p:nvGraphicFramePr>
        <p:xfrm>
          <a:off x="17748" y="1340768"/>
          <a:ext cx="9108504" cy="39212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392125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1-4 years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070871"/>
              </p:ext>
            </p:extLst>
          </p:nvPr>
        </p:nvGraphicFramePr>
        <p:xfrm>
          <a:off x="17748" y="1772816"/>
          <a:ext cx="9090756" cy="640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05910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Grant is between 50,000 CHF and </a:t>
                      </a:r>
                      <a:r>
                        <a:rPr lang="en-US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 million CHF</a:t>
                      </a:r>
                      <a:r>
                        <a:rPr lang="en-US" sz="1600" b="0" u="sng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salaries of scientific and technical staff,</a:t>
                      </a:r>
                      <a:r>
                        <a:rPr lang="en-US" sz="16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material costs, use of research infrastructure, related conferences and workshops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382063"/>
              </p:ext>
            </p:extLst>
          </p:nvPr>
        </p:nvGraphicFramePr>
        <p:xfrm>
          <a:off x="17748" y="2420888"/>
          <a:ext cx="9108504" cy="640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Deadline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June, 1 December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601653"/>
              </p:ext>
            </p:extLst>
          </p:nvPr>
        </p:nvGraphicFramePr>
        <p:xfrm>
          <a:off x="35496" y="3111784"/>
          <a:ext cx="9108504" cy="640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Contact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0" u="sng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r>
                        <a:rPr lang="en-GB" sz="1600" b="0" u="none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GB" sz="1600" b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sinergia@snf.ch </a:t>
                      </a:r>
                    </a:p>
                    <a:p>
                      <a:r>
                        <a:rPr lang="en-US" sz="1600" b="0" u="sng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Website</a:t>
                      </a:r>
                      <a:r>
                        <a:rPr lang="en-US" sz="1600" b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600" b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http://www.snf.ch/en/funding/programmes/sinergia/Pages/default.aspx</a:t>
                      </a:r>
                      <a:endParaRPr lang="en-US" sz="1600" b="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467544" y="1379680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7544" y="1726641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7544" y="2469607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67544" y="3068960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876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4046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556792"/>
            <a:ext cx="8820472" cy="4110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funding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programs </a:t>
            </a: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Switzerland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Scientific Exchanges-Research 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visits, founded by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Swiss National Science foundation (SNSF)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Scientific Exchanges-Research events, founded by 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SPIRIT-Swiss 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Programme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for International Research by Scientific Investigation Teams, founded by 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Sinergia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founded by 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sz="1600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Spark-Rapid funding of unconventional ideas, founded by 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intensive 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programmes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for higher education, 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founded by National Agency for Exchange and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Mobility (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Movetia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mobility-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Ambizione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founded by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SNSF</a:t>
            </a:r>
          </a:p>
          <a:p>
            <a:pPr marL="533400" lvl="1" indent="-533400" algn="just">
              <a:lnSpc>
                <a:spcPct val="80000"/>
              </a:lnSpc>
              <a:spcBef>
                <a:spcPts val="1100"/>
              </a:spcBef>
              <a:buClr>
                <a:schemeClr val="tx1"/>
              </a:buClr>
              <a:buSzPct val="80000"/>
              <a:buFont typeface="Wingdings" pitchFamily="2" charset="2"/>
              <a:buChar char=""/>
            </a:pP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International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funding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programs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in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Austria</a:t>
            </a:r>
            <a:endParaRPr lang="en-US" dirty="0">
              <a:latin typeface="Sylfaen" panose="010A0502050306030303" pitchFamily="18" charset="0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6192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60648"/>
            <a:ext cx="4463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Spark-Rapid funding of unconventional </a:t>
            </a:r>
            <a:r>
              <a:rPr lang="en-US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ideas</a:t>
            </a:r>
            <a:endParaRPr lang="en-US" dirty="0"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founded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SNSF-Switzerland</a:t>
            </a:r>
            <a:endParaRPr lang="de-DE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137814"/>
              </p:ext>
            </p:extLst>
          </p:nvPr>
        </p:nvGraphicFramePr>
        <p:xfrm>
          <a:off x="17748" y="1340768"/>
          <a:ext cx="9108504" cy="72007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720078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brief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grant research projects 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that </a:t>
                      </a:r>
                      <a:r>
                        <a:rPr lang="en-US" sz="16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show unconventional thinking and introduce a unique approach</a:t>
                      </a:r>
                      <a:r>
                        <a:rPr lang="en-US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ideas that are unlikely to be funded by other available funding schemes</a:t>
                      </a:r>
                      <a:r>
                        <a:rPr lang="en-US" sz="16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775644"/>
              </p:ext>
            </p:extLst>
          </p:nvPr>
        </p:nvGraphicFramePr>
        <p:xfrm>
          <a:off x="17748" y="2118360"/>
          <a:ext cx="9108504" cy="13106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16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Who</a:t>
                      </a:r>
                      <a:endParaRPr lang="de-DE" sz="16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Must have a doctorate or equivalent qualification, i.e. they must have completed at least three years of research work as their main source of income since obtaining their higher education degree.</a:t>
                      </a:r>
                    </a:p>
                    <a:p>
                      <a:pPr marL="285750" indent="-2857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Either be employed at a Swiss institution, or have the support of a Swiss host institution providing the necessary infrastructure for the duration of the proposed project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829815"/>
              </p:ext>
            </p:extLst>
          </p:nvPr>
        </p:nvGraphicFramePr>
        <p:xfrm>
          <a:off x="17748" y="3476757"/>
          <a:ext cx="9108504" cy="39212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392125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6-12 </a:t>
                      </a:r>
                      <a:r>
                        <a:rPr lang="de-DE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months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196422"/>
              </p:ext>
            </p:extLst>
          </p:nvPr>
        </p:nvGraphicFramePr>
        <p:xfrm>
          <a:off x="17748" y="3907525"/>
          <a:ext cx="9090756" cy="640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05910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Grant is between 50,000 and 100,000 CHF </a:t>
                      </a:r>
                      <a:r>
                        <a:rPr lang="en-US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(t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 Spark grant may cover the applicant’s salary)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651694"/>
              </p:ext>
            </p:extLst>
          </p:nvPr>
        </p:nvGraphicFramePr>
        <p:xfrm>
          <a:off x="17748" y="4699613"/>
          <a:ext cx="9108504" cy="640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Deadline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March 2020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970681"/>
              </p:ext>
            </p:extLst>
          </p:nvPr>
        </p:nvGraphicFramePr>
        <p:xfrm>
          <a:off x="35496" y="5392046"/>
          <a:ext cx="9108504" cy="640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Contact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r>
                        <a:rPr lang="fr-FR" sz="1600" b="0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fr-FR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spark@snf.ch </a:t>
                      </a:r>
                    </a:p>
                    <a:p>
                      <a:r>
                        <a:rPr lang="de-DE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Website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http://www.snf.ch/en/funding/programmes/spark/Pages/default.aspx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467544" y="3515669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67544" y="206084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7544" y="3862630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7544" y="4749869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67544" y="5349222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0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54868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700808"/>
            <a:ext cx="8820472" cy="4110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funding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programs </a:t>
            </a: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Switzerland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Scientific Exchanges-Research visits, founded by Swiss National Science foundation (SNSF)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Scientific Exchanges-Research events, founded by 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SPIRIT-Swiss 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Programme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for International Research by Scientific Investigation Teams, founded by 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Sinergia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founded by 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Spark-Rapid funding of unconventional ideas, founded by 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sz="1600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intensive </a:t>
            </a:r>
            <a:r>
              <a:rPr lang="en-US" sz="1600" u="sng" dirty="0" err="1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programmes</a:t>
            </a:r>
            <a:r>
              <a:rPr lang="en-US" sz="1600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for higher education, founded by National Agency for Exchange and Mobility (</a:t>
            </a:r>
            <a:r>
              <a:rPr lang="en-US" sz="1600" u="sng" dirty="0" err="1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Movetia</a:t>
            </a:r>
            <a:r>
              <a:rPr lang="en-US" sz="1600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mobility-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Ambizione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founded by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SNSF</a:t>
            </a:r>
          </a:p>
          <a:p>
            <a:pPr marL="533400" lvl="1" indent="-533400" algn="just">
              <a:lnSpc>
                <a:spcPct val="80000"/>
              </a:lnSpc>
              <a:spcBef>
                <a:spcPts val="1100"/>
              </a:spcBef>
              <a:buClr>
                <a:schemeClr val="tx1"/>
              </a:buClr>
              <a:buSzPct val="80000"/>
              <a:buFont typeface="Wingdings" pitchFamily="2" charset="2"/>
              <a:buChar char=""/>
            </a:pP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International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funding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programs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in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Austria</a:t>
            </a:r>
            <a:endParaRPr lang="en-US" dirty="0">
              <a:latin typeface="Sylfaen" panose="010A0502050306030303" pitchFamily="18" charset="0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3260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116632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intensive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higher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founded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Movetia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-Switzerland</a:t>
            </a:r>
            <a:endParaRPr lang="en-US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553585"/>
              </p:ext>
            </p:extLst>
          </p:nvPr>
        </p:nvGraphicFramePr>
        <p:xfrm>
          <a:off x="17748" y="1340768"/>
          <a:ext cx="9108504" cy="822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720078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brief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Worldwide 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short courses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organized jointly by at least two higher education institutions. Students and professors try out innovative multidisciplinary learning opportunities in a short exchange 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outside Europe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90016"/>
              </p:ext>
            </p:extLst>
          </p:nvPr>
        </p:nvGraphicFramePr>
        <p:xfrm>
          <a:off x="17748" y="2230943"/>
          <a:ext cx="9108504" cy="822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Swiss higher education institutions and an institution or organization outside Europe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consortium; defines the options for participation for professors and students (requirements, application, time periods), is responsible for selecting those taking part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414022"/>
              </p:ext>
            </p:extLst>
          </p:nvPr>
        </p:nvGraphicFramePr>
        <p:xfrm>
          <a:off x="17748" y="3184250"/>
          <a:ext cx="9108504" cy="39212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392125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793901"/>
              </p:ext>
            </p:extLst>
          </p:nvPr>
        </p:nvGraphicFramePr>
        <p:xfrm>
          <a:off x="17748" y="3696145"/>
          <a:ext cx="9108504" cy="640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maximum funding contribution of 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60% of the total costs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project applied for must 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already be 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funded by Erasmus+ grants</a:t>
                      </a:r>
                      <a:endParaRPr lang="de-DE" sz="16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08488"/>
              </p:ext>
            </p:extLst>
          </p:nvPr>
        </p:nvGraphicFramePr>
        <p:xfrm>
          <a:off x="17748" y="4353709"/>
          <a:ext cx="9108504" cy="640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Deadline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outline,</a:t>
                      </a:r>
                      <a:r>
                        <a:rPr lang="en-US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estimated for January 2020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Full application, in the case of a positive response,</a:t>
                      </a:r>
                      <a:r>
                        <a:rPr lang="en-US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estimated May 2020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954554"/>
              </p:ext>
            </p:extLst>
          </p:nvPr>
        </p:nvGraphicFramePr>
        <p:xfrm>
          <a:off x="35496" y="5054312"/>
          <a:ext cx="9108504" cy="822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Contact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r>
                        <a:rPr lang="fr-FR" sz="1600" b="0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fr-FR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intensiveprogramme@movetia.ch</a:t>
                      </a:r>
                    </a:p>
                    <a:p>
                      <a:r>
                        <a:rPr lang="de-DE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Website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https://www.movetia.ch/en/programmes/international-pilot-programme/intensive-programmes-for-higher-education/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467544" y="3094793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67544" y="2204864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7544" y="365584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7544" y="4365104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67544" y="5013176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752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54868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700808"/>
            <a:ext cx="8820472" cy="4110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funding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programs </a:t>
            </a: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Switzerland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Scientific Exchanges-Research 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visits, founded by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Swiss National Science foundation (SNSF)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Scientific Exchanges-Research events, founded by 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SPIRIT-Swiss 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Programme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for International Research by Scientific Investigation Teams, founded by 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Sinergia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founded by 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Spark-Rapid funding of unconventional ideas, founded by 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SNSF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intensive 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programmes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for higher education, founded by National Agency for Exchange and Mobility (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Movetia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sz="1600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mobility-</a:t>
            </a:r>
            <a:r>
              <a:rPr lang="en-US" sz="1600" u="sng" dirty="0" err="1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Ambizione</a:t>
            </a:r>
            <a:r>
              <a:rPr lang="en-US" sz="1600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founded by SNSF</a:t>
            </a:r>
          </a:p>
          <a:p>
            <a:pPr marL="533400" lvl="1" indent="-533400" algn="just">
              <a:lnSpc>
                <a:spcPct val="80000"/>
              </a:lnSpc>
              <a:spcBef>
                <a:spcPts val="1100"/>
              </a:spcBef>
              <a:buClr>
                <a:schemeClr val="tx1"/>
              </a:buClr>
              <a:buSzPct val="80000"/>
              <a:buFont typeface="Wingdings" pitchFamily="2" charset="2"/>
              <a:buChar char=""/>
            </a:pP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International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funding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programs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in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Austria</a:t>
            </a:r>
            <a:endParaRPr lang="en-US" dirty="0">
              <a:latin typeface="Sylfaen" panose="010A0502050306030303" pitchFamily="18" charset="0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3260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332656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mobility-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Ambizione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founded by SNSF-Switzerland</a:t>
            </a:r>
            <a:endParaRPr lang="de-DE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652333"/>
              </p:ext>
            </p:extLst>
          </p:nvPr>
        </p:nvGraphicFramePr>
        <p:xfrm>
          <a:off x="17748" y="1340768"/>
          <a:ext cx="9108504" cy="822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720078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brief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Aimed at 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young researchers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who wish to conduct, manage and lead an 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independent project at a Swiss higher education institution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The scheme supports young researchers both from Switzerland and abroad.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192837"/>
              </p:ext>
            </p:extLst>
          </p:nvPr>
        </p:nvGraphicFramePr>
        <p:xfrm>
          <a:off x="17748" y="2230943"/>
          <a:ext cx="9108504" cy="13106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Doctorate (PhD)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Applications no later than four years after completing the doctorate (PhD)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 least 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months research activities after the doctorate (PhD)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 an institution different from the one(s) where the PhD was conducted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Assistant Professors are excluded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253956"/>
              </p:ext>
            </p:extLst>
          </p:nvPr>
        </p:nvGraphicFramePr>
        <p:xfrm>
          <a:off x="17748" y="3662473"/>
          <a:ext cx="9108504" cy="39212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392125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Maximum of four years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051004"/>
              </p:ext>
            </p:extLst>
          </p:nvPr>
        </p:nvGraphicFramePr>
        <p:xfrm>
          <a:off x="17748" y="4174368"/>
          <a:ext cx="9108504" cy="640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grantee's salary and the funds needed to carry out the project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334596"/>
              </p:ext>
            </p:extLst>
          </p:nvPr>
        </p:nvGraphicFramePr>
        <p:xfrm>
          <a:off x="17748" y="4831932"/>
          <a:ext cx="9108504" cy="640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Deadline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1st  November 2019</a:t>
                      </a:r>
                      <a:endParaRPr lang="de-DE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542945"/>
              </p:ext>
            </p:extLst>
          </p:nvPr>
        </p:nvGraphicFramePr>
        <p:xfrm>
          <a:off x="35496" y="5532535"/>
          <a:ext cx="9108504" cy="640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Contact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r>
                        <a:rPr lang="fr-FR" sz="1600" b="0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ambizione@snf.ch</a:t>
                      </a:r>
                    </a:p>
                    <a:p>
                      <a:r>
                        <a:rPr lang="de-DE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Website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http://www.snf.ch/en/funding/careers/ambizione/Pages/default.aspx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467544" y="3573016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67544" y="2204864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7544" y="4134071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7544" y="4843327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67544" y="5491399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752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54868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700808"/>
            <a:ext cx="9144000" cy="4122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funding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programs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 Switzerland</a:t>
            </a:r>
          </a:p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</a:t>
            </a: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funding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programs </a:t>
            </a: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Austria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Communication, founded by Austrian Research Association (ÖFG)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¨"/>
            </a:pP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Lise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Meitner </a:t>
            </a: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Programme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founded by The Austrian Science Fund (FWF) 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Postdoctoral Program, founded by International Institute for Applied Systems Analysis (IIASA)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Ernst Mach Grant - worldwide, founded by </a:t>
            </a: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Österreichischen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Austauschdienst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OeAD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Scientific 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&amp; Technological Cooperation (S&amp;T Cooperation), founded by 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OeAD</a:t>
            </a:r>
            <a:endParaRPr lang="en-US" sz="1600" dirty="0"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Cooperation Development Research, founded by </a:t>
            </a: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OeAD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-Austria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endParaRPr lang="en-US" sz="1600" b="1" u="sng" dirty="0" smtClean="0">
              <a:solidFill>
                <a:srgbClr val="336699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1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</a:pPr>
            <a:endParaRPr lang="en-US" b="1" u="sng" dirty="0">
              <a:solidFill>
                <a:srgbClr val="336699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0677" y="2564952"/>
            <a:ext cx="8352928" cy="43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5"/>
          <p:cNvSpPr/>
          <p:nvPr/>
        </p:nvSpPr>
        <p:spPr>
          <a:xfrm>
            <a:off x="510677" y="3068960"/>
            <a:ext cx="8352928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6"/>
          <p:cNvSpPr/>
          <p:nvPr/>
        </p:nvSpPr>
        <p:spPr>
          <a:xfrm>
            <a:off x="510677" y="4221088"/>
            <a:ext cx="8352928" cy="828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tangle 7"/>
          <p:cNvSpPr/>
          <p:nvPr/>
        </p:nvSpPr>
        <p:spPr>
          <a:xfrm>
            <a:off x="510677" y="3861048"/>
            <a:ext cx="8352928" cy="288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54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8" grpId="0" animBg="1"/>
      <p:bldP spid="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700808"/>
            <a:ext cx="8820472" cy="827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lvl="1" indent="-533400" algn="just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chemeClr val="tx1"/>
              </a:buClr>
              <a:buSzPct val="80000"/>
              <a:buFont typeface="Wingdings" pitchFamily="2" charset="2"/>
              <a:buChar char=""/>
            </a:pP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International funding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programs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in Switzerland</a:t>
            </a:r>
          </a:p>
          <a:p>
            <a:pPr marL="533400" lvl="1" indent="-533400" algn="just">
              <a:lnSpc>
                <a:spcPct val="80000"/>
              </a:lnSpc>
              <a:spcBef>
                <a:spcPts val="1100"/>
              </a:spcBef>
              <a:buClr>
                <a:schemeClr val="tx1"/>
              </a:buClr>
              <a:buSzPct val="80000"/>
              <a:buFont typeface="Wingdings" pitchFamily="2" charset="2"/>
              <a:buChar char=""/>
            </a:pP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International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funding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programs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in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Austria</a:t>
            </a:r>
            <a:endParaRPr lang="en-US" dirty="0">
              <a:latin typeface="Sylfaen" panose="010A0502050306030303" pitchFamily="18" charset="0"/>
              <a:ea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496" y="4046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91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54868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700808"/>
            <a:ext cx="9144000" cy="3282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funding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programs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 Switzerland</a:t>
            </a:r>
          </a:p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</a:t>
            </a: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funding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programs </a:t>
            </a: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Austria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sz="1600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Communication, founded by Austrian Research Association (ÖFG)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¨"/>
            </a:pP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Lise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Meitner </a:t>
            </a: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Programme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founded by The Austrian Science Fund (FWF) 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Postdoctoral Program, founded by International Institute for Applied Systems Analysis (IIASA)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Ernst Mach Grant - worldwide, founded by </a:t>
            </a: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Österreichischen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Austauschdienst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OeAD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Scientific 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&amp; Technological Cooperation (S&amp;T Cooperation), founded by </a:t>
            </a: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OeAD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1600" dirty="0" smtClean="0"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Cooperation Development Research, founded by 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OeAD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-Austria</a:t>
            </a:r>
            <a:endParaRPr lang="en-US" b="1" u="sng" dirty="0">
              <a:solidFill>
                <a:srgbClr val="336699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26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334397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founded by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ÖFG-Austria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711627"/>
              </p:ext>
            </p:extLst>
          </p:nvPr>
        </p:nvGraphicFramePr>
        <p:xfrm>
          <a:off x="17748" y="1340768"/>
          <a:ext cx="9108504" cy="822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720078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brief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Provides</a:t>
                      </a:r>
                      <a:r>
                        <a:rPr lang="en-US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the g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uest researchers to have the opportunity to come to Austria.</a:t>
                      </a:r>
                    </a:p>
                    <a:p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invitation of guests for  discussions, talks and similar events that stimulate the academic discourse, 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excluding lectures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223320"/>
              </p:ext>
            </p:extLst>
          </p:nvPr>
        </p:nvGraphicFramePr>
        <p:xfrm>
          <a:off x="17748" y="2374959"/>
          <a:ext cx="9108504" cy="640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Junior researchers and lecturers, 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older than 40 years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Proof of primary financial support,</a:t>
                      </a:r>
                      <a:r>
                        <a:rPr lang="en-US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i.e. university, institute, project funding etc.</a:t>
                      </a:r>
                      <a:endParaRPr lang="en-US" sz="16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993605"/>
              </p:ext>
            </p:extLst>
          </p:nvPr>
        </p:nvGraphicFramePr>
        <p:xfrm>
          <a:off x="17748" y="3155675"/>
          <a:ext cx="9108504" cy="39212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392125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maximum stay for the research trip is limited to 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months</a:t>
                      </a:r>
                      <a:endParaRPr lang="de-DE" sz="16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65055"/>
              </p:ext>
            </p:extLst>
          </p:nvPr>
        </p:nvGraphicFramePr>
        <p:xfrm>
          <a:off x="17748" y="3667570"/>
          <a:ext cx="9108504" cy="640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Travel and accommodation costs can be refunded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034322"/>
              </p:ext>
            </p:extLst>
          </p:nvPr>
        </p:nvGraphicFramePr>
        <p:xfrm>
          <a:off x="17748" y="4336529"/>
          <a:ext cx="9108504" cy="5791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451525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Deadline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January 11., March 22., June 7.,</a:t>
                      </a:r>
                      <a:r>
                        <a:rPr lang="en-US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September 27., October 31.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decision meeting usually takes place 3 weeks after the deadline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214787"/>
              </p:ext>
            </p:extLst>
          </p:nvPr>
        </p:nvGraphicFramePr>
        <p:xfrm>
          <a:off x="35496" y="4982304"/>
          <a:ext cx="9108504" cy="640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Contact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r>
                        <a:rPr lang="fr-FR" sz="1600" b="0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oefg@oefg.at</a:t>
                      </a:r>
                    </a:p>
                    <a:p>
                      <a:r>
                        <a:rPr lang="de-DE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Website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https://www.oefg.at/en/funding/international-communication/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467544" y="306621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67544" y="2348880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7544" y="3627273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7544" y="4336529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67544" y="494116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993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54868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700808"/>
            <a:ext cx="9144000" cy="3282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funding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programs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 Switzerland</a:t>
            </a:r>
          </a:p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</a:t>
            </a: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funding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programs </a:t>
            </a: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Austria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Communication, founded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by Austrian Research Association (ÖFG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sz="1600" u="sng" dirty="0" err="1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Lise</a:t>
            </a:r>
            <a:r>
              <a:rPr lang="en-US" sz="1600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Meitner </a:t>
            </a:r>
            <a:r>
              <a:rPr lang="en-US" sz="1600" u="sng" dirty="0" err="1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Programme</a:t>
            </a:r>
            <a:r>
              <a:rPr lang="en-US" sz="1600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founded by The Austrian Science Fund (FWF) 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Postdoctoral Program, founded by International Institute for Applied Systems Analysis (IIASA)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Ernst Mach Grant - worldwide, founded by </a:t>
            </a: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Österreichischen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Austauschdienst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OeAD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Scientific 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&amp; Technological Cooperation (S&amp;T Cooperation), founded by </a:t>
            </a: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OeAD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1600" dirty="0" smtClean="0"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Cooperation Development Research, founded by 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OeAD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-Austria</a:t>
            </a:r>
            <a:endParaRPr lang="en-US" b="1" u="sng" dirty="0">
              <a:solidFill>
                <a:srgbClr val="336699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1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334397"/>
            <a:ext cx="4428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Meitner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founded by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OeAD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-Austria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407726"/>
              </p:ext>
            </p:extLst>
          </p:nvPr>
        </p:nvGraphicFramePr>
        <p:xfrm>
          <a:off x="17748" y="1506270"/>
          <a:ext cx="9108504" cy="72007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720078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brief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Aimed at highly qualified researchers of any discipline who could contribute to the scientific development of an Austrian research institution by working at it.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769201"/>
              </p:ext>
            </p:extLst>
          </p:nvPr>
        </p:nvGraphicFramePr>
        <p:xfrm>
          <a:off x="17748" y="2195478"/>
          <a:ext cx="9108504" cy="822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Completed doctoral studies </a:t>
                      </a:r>
                    </a:p>
                    <a:p>
                      <a:pPr marL="285750" indent="-285750" algn="just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 scientific publications</a:t>
                      </a:r>
                    </a:p>
                    <a:p>
                      <a:pPr marL="285750" indent="-285750" algn="just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Invitation from an Austrian research institution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249615"/>
              </p:ext>
            </p:extLst>
          </p:nvPr>
        </p:nvGraphicFramePr>
        <p:xfrm>
          <a:off x="17748" y="3058361"/>
          <a:ext cx="9108504" cy="39212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392125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Maximum of 24 months </a:t>
                      </a:r>
                      <a:endParaRPr lang="de-DE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467544" y="3047013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67544" y="2169399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637875"/>
              </p:ext>
            </p:extLst>
          </p:nvPr>
        </p:nvGraphicFramePr>
        <p:xfrm>
          <a:off x="17748" y="3498438"/>
          <a:ext cx="9108504" cy="822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Personnel costs of 66,070 EUR for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post-docs per year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 personnel costs of 72,630 EUR  for senior post-docs* per year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Project-specific costs up to 12,000 EUR per year</a:t>
                      </a:r>
                      <a:endParaRPr lang="de-DE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467544" y="3458141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519610"/>
              </p:ext>
            </p:extLst>
          </p:nvPr>
        </p:nvGraphicFramePr>
        <p:xfrm>
          <a:off x="17748" y="4394245"/>
          <a:ext cx="9108504" cy="45152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451525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Deadline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Accepted continuously, no application deadlines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332383"/>
              </p:ext>
            </p:extLst>
          </p:nvPr>
        </p:nvGraphicFramePr>
        <p:xfrm>
          <a:off x="35496" y="4970309"/>
          <a:ext cx="9108504" cy="640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Contact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r>
                        <a:rPr lang="fr-FR" sz="1600" b="0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robert.gass@fwf.ac.at</a:t>
                      </a:r>
                    </a:p>
                    <a:p>
                      <a:r>
                        <a:rPr lang="de-DE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Website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https://www.fwf.ac.at/en/research-funding/fwf-programmes/meitner-programme/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467544" y="4394245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67544" y="4898301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226113" y="5754742"/>
            <a:ext cx="47387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*at least two years of research experience as a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post-doc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63685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54868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700808"/>
            <a:ext cx="9144000" cy="3282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funding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programs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 Switzerland</a:t>
            </a:r>
          </a:p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</a:t>
            </a: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funding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programs </a:t>
            </a: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Austria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Communication, founded by Austrian Research Association (ÖFG)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Lise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Meitner 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Programme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founded by The Austrian Science Fund (FWF) 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sz="1600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Postdoctoral Program, founded by International Institute for Applied Systems Analysis (IIASA</a:t>
            </a:r>
            <a:r>
              <a:rPr lang="en-US" sz="1600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Ernst Mach Grant - worldwide, founded by </a:t>
            </a: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Österreichischen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Austauschdienst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OeAD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Scientific 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&amp; Technological Cooperation (S&amp;T Cooperation), founded by </a:t>
            </a: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OeAD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1600" dirty="0" smtClean="0"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Cooperation Development Research, founded by 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OeAD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-Austria</a:t>
            </a:r>
            <a:endParaRPr lang="en-US" sz="1600" u="sng" dirty="0">
              <a:solidFill>
                <a:srgbClr val="336699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65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334397"/>
            <a:ext cx="4428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Postdoctoral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founded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IIASA-Austria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313533"/>
              </p:ext>
            </p:extLst>
          </p:nvPr>
        </p:nvGraphicFramePr>
        <p:xfrm>
          <a:off x="17748" y="1124744"/>
          <a:ext cx="9108504" cy="72007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720078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brief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Offers fully funded research positions of up to two years to study topics related to the IIASA research agenda*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573802"/>
              </p:ext>
            </p:extLst>
          </p:nvPr>
        </p:nvGraphicFramePr>
        <p:xfrm>
          <a:off x="17748" y="1780471"/>
          <a:ext cx="9108504" cy="640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Candidates should have held their PhD for less than five years</a:t>
                      </a:r>
                    </a:p>
                    <a:p>
                      <a:pPr marL="285750" indent="-285750" algn="just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Candidates are required to develop and submit a research proposal</a:t>
                      </a:r>
                      <a:endParaRPr lang="en-US" sz="16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223754"/>
              </p:ext>
            </p:extLst>
          </p:nvPr>
        </p:nvGraphicFramePr>
        <p:xfrm>
          <a:off x="17748" y="2460811"/>
          <a:ext cx="9108504" cy="39212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392125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Typically</a:t>
                      </a:r>
                      <a:r>
                        <a:rPr lang="en-US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 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months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467544" y="2449463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67544" y="1754392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042654"/>
              </p:ext>
            </p:extLst>
          </p:nvPr>
        </p:nvGraphicFramePr>
        <p:xfrm>
          <a:off x="17748" y="2893233"/>
          <a:ext cx="9108504" cy="1066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Relocation expenses to and from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Laxenburg</a:t>
                      </a:r>
                      <a:endParaRPr lang="en-US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limited support for monthly business travel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scholarship of ~ 39,000 EUR p.a.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 appointees are eligible for either state or private health insurance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467544" y="2852936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705827"/>
              </p:ext>
            </p:extLst>
          </p:nvPr>
        </p:nvGraphicFramePr>
        <p:xfrm>
          <a:off x="17748" y="4077072"/>
          <a:ext cx="9108504" cy="45152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451525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Deadline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Annually,</a:t>
                      </a:r>
                      <a:r>
                        <a:rPr lang="en-US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 next call will most likely open at the beginning of 2020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922478"/>
              </p:ext>
            </p:extLst>
          </p:nvPr>
        </p:nvGraphicFramePr>
        <p:xfrm>
          <a:off x="35496" y="4643611"/>
          <a:ext cx="9108504" cy="822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Contact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r>
                        <a:rPr lang="fr-FR" sz="1600" b="0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cofaleks@iiasa.ac.at</a:t>
                      </a:r>
                    </a:p>
                    <a:p>
                      <a:r>
                        <a:rPr lang="de-DE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Website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http://www.iiasa.ac.at/web/home/education/postdoctoralProgram/Apply/Application-2014.en.html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467544" y="4077072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67544" y="4571603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166935" y="5560665"/>
            <a:ext cx="80855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Energy, Water, Air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Quality and Greenhouse Gases, Advanced Systems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Analysis, etc.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http://www.iiasa.ac.at/web/home/research/researchPrograms/Research-Programs.en.html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16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54868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700808"/>
            <a:ext cx="9144000" cy="3282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funding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programs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 Switzerland</a:t>
            </a:r>
          </a:p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</a:t>
            </a: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funding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programs </a:t>
            </a: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Austria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Communication, founded by Austrian Research Association (ÖFG)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Lise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Meitner 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Programme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founded by The Austrian Science Fund (FWF) 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Postdoctoral Program, founded by International Institute for Applied Systems Analysis (IIASA)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sz="1600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Ernst </a:t>
            </a:r>
            <a:r>
              <a:rPr lang="en-US" sz="1600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Mach Grant - worldwide, founded by </a:t>
            </a:r>
            <a:r>
              <a:rPr lang="en-US" sz="1600" u="sng" dirty="0" err="1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Österreichischen</a:t>
            </a:r>
            <a:r>
              <a:rPr lang="en-US" sz="1600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1600" u="sng" dirty="0" err="1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Austauschdienst</a:t>
            </a:r>
            <a:r>
              <a:rPr lang="en-US" sz="1600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(</a:t>
            </a:r>
            <a:r>
              <a:rPr lang="en-US" sz="1600" u="sng" dirty="0" err="1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OeAD</a:t>
            </a:r>
            <a:r>
              <a:rPr lang="en-US" sz="1600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Scientific 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&amp; Technological Cooperation (S&amp;T Cooperation), founded by 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OeAD</a:t>
            </a:r>
            <a:endParaRPr lang="en-US" sz="1600" dirty="0"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Cooperation Development Research, founded by 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OeAD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-Austria</a:t>
            </a:r>
            <a:endParaRPr lang="en-US" b="1" u="sng" dirty="0">
              <a:solidFill>
                <a:srgbClr val="336699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86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334397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Ernst Mach Grant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worldwide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founded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OeAD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-Austria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408970"/>
              </p:ext>
            </p:extLst>
          </p:nvPr>
        </p:nvGraphicFramePr>
        <p:xfrm>
          <a:off x="17748" y="1385716"/>
          <a:ext cx="9108504" cy="72007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720078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brief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Students and young researchers from foreign universities are invited to apply for this grant to come to Austria for a research or a study stay.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695747"/>
              </p:ext>
            </p:extLst>
          </p:nvPr>
        </p:nvGraphicFramePr>
        <p:xfrm>
          <a:off x="17748" y="2237364"/>
          <a:ext cx="9108504" cy="3017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Postgraduates pursuing a doctoral/PhD </a:t>
                      </a:r>
                      <a:r>
                        <a:rPr lang="en-US" sz="1600" b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programme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outside Austria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Postgraduates and post-docs wishing to pursue research in Austria with a view to an academic career and who completed their studies (at a university outside Austria) after September 30th, 2017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Post-docs who are working as lecturers at a university outside Austria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academic work in Austria in the last six months before taking up the grant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Maximum age: 35 years 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Language skills: Very good knowledge of English and/or German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219688"/>
              </p:ext>
            </p:extLst>
          </p:nvPr>
        </p:nvGraphicFramePr>
        <p:xfrm>
          <a:off x="17748" y="5240548"/>
          <a:ext cx="9108504" cy="39212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392125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to 9 months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467544" y="5251674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67544" y="2211285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721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334397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Ernst Mach Grant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worldwide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founded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OeAD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-Austria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213697"/>
              </p:ext>
            </p:extLst>
          </p:nvPr>
        </p:nvGraphicFramePr>
        <p:xfrm>
          <a:off x="17748" y="1381065"/>
          <a:ext cx="9108504" cy="224218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Monthly grant rate (for graduates: 1,050 EUR , for post-docs: 1,150 EUR )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Grant holders do not have to pay tuition fees in Austria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Grant holders need to have health insurance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accepted by the Austrian authorities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Travel costs subsidy of max. 1,000 EUR for non-EU developing countries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Supplementary grant, own funds are require, details in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https://grants.at/en/?=MTcxMTVfMTgxMjlfOQ==</a:t>
                      </a:r>
                      <a:endParaRPr lang="de-DE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467544" y="134076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666136"/>
              </p:ext>
            </p:extLst>
          </p:nvPr>
        </p:nvGraphicFramePr>
        <p:xfrm>
          <a:off x="17748" y="3645024"/>
          <a:ext cx="9108504" cy="5791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451525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Deadline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Last closing date for applicants</a:t>
                      </a:r>
                      <a:r>
                        <a:rPr lang="en-US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was 01.02.2019, O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nline application is available from October to February 1st of the following year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968472"/>
              </p:ext>
            </p:extLst>
          </p:nvPr>
        </p:nvGraphicFramePr>
        <p:xfrm>
          <a:off x="35496" y="4293096"/>
          <a:ext cx="9108504" cy="640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Contact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r>
                        <a:rPr lang="fr-FR" sz="1600" b="0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katharina.cepak@oead.at</a:t>
                      </a:r>
                    </a:p>
                    <a:p>
                      <a:r>
                        <a:rPr lang="de-DE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Website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https://oead.at/en/to-austria/grants-and-scholarships/ernst-mach-grant/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Straight Connector 16"/>
          <p:cNvCxnSpPr/>
          <p:nvPr/>
        </p:nvCxnSpPr>
        <p:spPr>
          <a:xfrm>
            <a:off x="467544" y="3645024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7544" y="422108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70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54868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700808"/>
            <a:ext cx="9144000" cy="3282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funding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programs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 Switzerland</a:t>
            </a:r>
          </a:p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</a:t>
            </a: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funding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programs </a:t>
            </a: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Austria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Communication, founded by Austrian Research Association (ÖFG)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Lise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Meitner 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Programme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founded by The Austrian Science Fund (FWF) 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Postdoctoral Program, founded by International Institute for Applied Systems Analysis (IIASA)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Ernst Mach Grant - worldwide, founded by 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Österreichischen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Austauschdienst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OeAD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sz="1600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Scientific &amp; Technological Cooperation (S&amp;T Cooperation), founded by </a:t>
            </a:r>
            <a:r>
              <a:rPr lang="en-US" sz="1600" u="sng" dirty="0" err="1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OeAD</a:t>
            </a:r>
            <a:r>
              <a:rPr lang="en-US" sz="1600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Cooperation Development Research, founded by 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OeAD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-Austria</a:t>
            </a:r>
            <a:endParaRPr lang="en-US" sz="1600" dirty="0"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96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4046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556792"/>
            <a:ext cx="8820472" cy="4110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funding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programs </a:t>
            </a: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Switzerland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Scientific Exchanges-Research visits, founded by Swiss National Science foundation (SNSF)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Scientific Exchanges-Research events, founded by 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SPIRIT-Swiss </a:t>
            </a: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Programme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for International Research by Scientific Investigation Teams, founded by 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Sinergia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founded by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Spark-Rapid funding of unconventional ideas, founded by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SNSF</a:t>
            </a:r>
            <a:endParaRPr lang="en-US" sz="1600" dirty="0"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intensive </a:t>
            </a: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programmes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for higher education, founded by National Agency for Exchange and Mobility (</a:t>
            </a: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Movetia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mobility-</a:t>
            </a:r>
            <a:r>
              <a:rPr lang="en-US" sz="1600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Ambizione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founded by SNSF</a:t>
            </a:r>
          </a:p>
          <a:p>
            <a:pPr marL="533400" lvl="1" indent="-533400" algn="just">
              <a:lnSpc>
                <a:spcPct val="80000"/>
              </a:lnSpc>
              <a:spcBef>
                <a:spcPts val="1100"/>
              </a:spcBef>
              <a:buClr>
                <a:schemeClr val="tx1"/>
              </a:buClr>
              <a:buSzPct val="80000"/>
              <a:buFont typeface="Wingdings" pitchFamily="2" charset="2"/>
              <a:buChar char=""/>
            </a:pP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International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funding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programs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in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Austria</a:t>
            </a:r>
            <a:endParaRPr lang="en-US" dirty="0">
              <a:latin typeface="Sylfaen" panose="010A0502050306030303" pitchFamily="18" charset="0"/>
              <a:ea typeface="Times New Roman"/>
              <a:cs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88840"/>
            <a:ext cx="8352928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tangle 4"/>
          <p:cNvSpPr/>
          <p:nvPr/>
        </p:nvSpPr>
        <p:spPr>
          <a:xfrm>
            <a:off x="395536" y="2780928"/>
            <a:ext cx="8352928" cy="13681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5"/>
          <p:cNvSpPr/>
          <p:nvPr/>
        </p:nvSpPr>
        <p:spPr>
          <a:xfrm>
            <a:off x="395536" y="4849910"/>
            <a:ext cx="8352928" cy="3907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6"/>
          <p:cNvSpPr/>
          <p:nvPr/>
        </p:nvSpPr>
        <p:spPr>
          <a:xfrm>
            <a:off x="395536" y="4211464"/>
            <a:ext cx="8352928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489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5" grpId="0" animBg="1"/>
      <p:bldP spid="5" grpId="1" animBg="1"/>
      <p:bldP spid="6" grpId="0" animBg="1"/>
      <p:bldP spid="7" grpId="0" animBg="1"/>
      <p:bldP spid="7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1886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Scientific &amp; Technological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Cooperations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(S&amp;T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Cooperations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founded by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OeAD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-Austria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731188"/>
              </p:ext>
            </p:extLst>
          </p:nvPr>
        </p:nvGraphicFramePr>
        <p:xfrm>
          <a:off x="17748" y="1623035"/>
          <a:ext cx="9108504" cy="822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720078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brief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 based on 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inter-governmental and bilateral agreements 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 memoranda of understanding and contribute to the further development of the international cooperation activities of Austrian higher education and research institutions in the fields of science and technology.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173356"/>
              </p:ext>
            </p:extLst>
          </p:nvPr>
        </p:nvGraphicFramePr>
        <p:xfrm>
          <a:off x="17748" y="2452732"/>
          <a:ext cx="9108504" cy="822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Who, Duration,</a:t>
                      </a:r>
                    </a:p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Should be clarified in a bilateral agreement between partner countries</a:t>
                      </a:r>
                      <a:endParaRPr lang="en-US" sz="16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467544" y="242088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298312"/>
              </p:ext>
            </p:extLst>
          </p:nvPr>
        </p:nvGraphicFramePr>
        <p:xfrm>
          <a:off x="17748" y="3337942"/>
          <a:ext cx="9108504" cy="5791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451525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Deadline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Calls for proposals for </a:t>
                      </a:r>
                      <a:r>
                        <a:rPr lang="en-US" sz="1600" b="0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bilateral research projects 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with selected partner countries are usually issued every two years within this framework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472105"/>
              </p:ext>
            </p:extLst>
          </p:nvPr>
        </p:nvGraphicFramePr>
        <p:xfrm>
          <a:off x="35496" y="4088894"/>
          <a:ext cx="9108504" cy="822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Contact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r>
                        <a:rPr lang="fr-FR" sz="1600" b="0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michael.glatzl@oead.at</a:t>
                      </a:r>
                    </a:p>
                    <a:p>
                      <a:r>
                        <a:rPr lang="de-DE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Website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https://oead.at/en/projects/international-cooperations/scientific-technological-cooperation-st-cooperation/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467544" y="3337942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67544" y="4016886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962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54868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700808"/>
            <a:ext cx="9144000" cy="3282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funding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programs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 Switzerland</a:t>
            </a:r>
          </a:p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</a:t>
            </a: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funding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programs </a:t>
            </a: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Austria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Communication, founded by Austrian Research Association (ÖFG)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Lise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Meitner 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Programme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founded by The Austrian Science Fund (FWF) 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Postdoctoral Program, founded by International Institute for Applied Systems Analysis (IIASA)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Ernst Mach Grant - worldwide, founded by 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Österreichischen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Austauschdienst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OeAD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Scientific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&amp; Technological Cooperation (S&amp;T Cooperation), founded by 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OeAD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sz="1600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Cooperation Development Research, founded by </a:t>
            </a:r>
            <a:r>
              <a:rPr lang="en-US" sz="1600" u="sng" dirty="0" err="1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OeAD</a:t>
            </a:r>
            <a:r>
              <a:rPr lang="en-US" sz="1600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-Austria</a:t>
            </a:r>
          </a:p>
        </p:txBody>
      </p:sp>
    </p:spTree>
    <p:extLst>
      <p:ext uri="{BB962C8B-B14F-4D97-AF65-F5344CB8AC3E}">
        <p14:creationId xmlns:p14="http://schemas.microsoft.com/office/powerpoint/2010/main" val="133830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334397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Cooperation Development Research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founded by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OeAD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-Austria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611715"/>
              </p:ext>
            </p:extLst>
          </p:nvPr>
        </p:nvGraphicFramePr>
        <p:xfrm>
          <a:off x="17748" y="1254502"/>
          <a:ext cx="9108504" cy="15544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720078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brief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aim is to support 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application-oriented cooperation projects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between Austrian higher education/research institutions and institutions in countries of the Global South, in line with</a:t>
                      </a:r>
                      <a:r>
                        <a:rPr lang="en-US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Sustainable Development Goals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(SDGs) adopted by the U.N., e.g. affordable and clean energy, industry and infrastructure, clean water and sanitation,</a:t>
                      </a:r>
                      <a:r>
                        <a:rPr lang="en-US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etc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see also 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https://www.bundeskanzleramt.gv.at/en/topics/sustainable-development-2030-agenda-sdgs.html?lang=en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274012"/>
              </p:ext>
            </p:extLst>
          </p:nvPr>
        </p:nvGraphicFramePr>
        <p:xfrm>
          <a:off x="17748" y="2814741"/>
          <a:ext cx="9108504" cy="640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Higher education institutions/research institutions in Non-European countries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964469"/>
              </p:ext>
            </p:extLst>
          </p:nvPr>
        </p:nvGraphicFramePr>
        <p:xfrm>
          <a:off x="17748" y="3486750"/>
          <a:ext cx="9108504" cy="39212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392125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1-3 years</a:t>
                      </a:r>
                      <a:endParaRPr lang="de-DE" sz="16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588798"/>
              </p:ext>
            </p:extLst>
          </p:nvPr>
        </p:nvGraphicFramePr>
        <p:xfrm>
          <a:off x="17748" y="3971556"/>
          <a:ext cx="9108504" cy="822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Up to 50,000 EUR depending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on the project duration</a:t>
                      </a:r>
                      <a:endParaRPr lang="en-US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Mobility and material expenses for researchers at Austrian and international higher education institutions/research institutions in countries of the Global South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275977"/>
              </p:ext>
            </p:extLst>
          </p:nvPr>
        </p:nvGraphicFramePr>
        <p:xfrm>
          <a:off x="17748" y="4851547"/>
          <a:ext cx="9108504" cy="45152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451525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Deadline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Call 2019 is open until 15</a:t>
                      </a:r>
                      <a:r>
                        <a:rPr lang="en-US" sz="1600" b="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November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989634"/>
              </p:ext>
            </p:extLst>
          </p:nvPr>
        </p:nvGraphicFramePr>
        <p:xfrm>
          <a:off x="35496" y="5467110"/>
          <a:ext cx="9108504" cy="822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Contact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r>
                        <a:rPr lang="fr-FR" sz="1600" b="0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doris.obrecht@oead.at</a:t>
                      </a:r>
                    </a:p>
                    <a:p>
                      <a:r>
                        <a:rPr lang="de-DE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Website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https://oead.at/en/projects/international-cooperations/cooperation-development-research/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0" name="Straight Connector 19"/>
          <p:cNvCxnSpPr/>
          <p:nvPr/>
        </p:nvCxnSpPr>
        <p:spPr>
          <a:xfrm>
            <a:off x="467544" y="3486750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67544" y="2788662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67544" y="3901047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67544" y="4851547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67544" y="5456186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8563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800" dirty="0"/>
              <a:t>Thanks for your attention</a:t>
            </a:r>
            <a:r>
              <a:rPr lang="de-DE" sz="2800" dirty="0" smtClean="0"/>
              <a:t>!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z="2000" dirty="0" smtClean="0">
                <a:latin typeface="Sylfaen" panose="010A0502050306030303" pitchFamily="18" charset="0"/>
              </a:rPr>
              <a:t>Dr.-Ing. Seyed </a:t>
            </a:r>
            <a:r>
              <a:rPr lang="de-DE" sz="2000" dirty="0">
                <a:latin typeface="Sylfaen" panose="010A0502050306030303" pitchFamily="18" charset="0"/>
              </a:rPr>
              <a:t>Roozbeh </a:t>
            </a:r>
            <a:r>
              <a:rPr lang="de-DE" sz="2000" dirty="0" smtClean="0">
                <a:latin typeface="Sylfaen" panose="010A0502050306030303" pitchFamily="18" charset="0"/>
              </a:rPr>
              <a:t>Nabavi</a:t>
            </a:r>
          </a:p>
          <a:p>
            <a:endParaRPr lang="de-DE" sz="900" dirty="0">
              <a:latin typeface="Sylfaen" panose="010A0502050306030303" pitchFamily="18" charset="0"/>
            </a:endParaRPr>
          </a:p>
          <a:p>
            <a:r>
              <a:rPr lang="en-US" sz="1800" dirty="0"/>
              <a:t>Faculty of Materials Science and Engineering</a:t>
            </a:r>
            <a:endParaRPr lang="de-DE" sz="1800" dirty="0"/>
          </a:p>
          <a:p>
            <a:r>
              <a:rPr lang="de-DE" sz="1800" dirty="0"/>
              <a:t>K. N. Toosi University of </a:t>
            </a:r>
            <a:r>
              <a:rPr lang="de-DE" sz="1800" dirty="0" smtClean="0"/>
              <a:t>technology</a:t>
            </a:r>
          </a:p>
          <a:p>
            <a:endParaRPr lang="de-DE" sz="1800" dirty="0"/>
          </a:p>
          <a:p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623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4046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556792"/>
            <a:ext cx="8820472" cy="4110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funding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programs </a:t>
            </a: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Switzerland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sz="1600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Scientific Exchanges-Research </a:t>
            </a:r>
            <a:r>
              <a:rPr lang="en-US" sz="1600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visits, founded by </a:t>
            </a:r>
            <a:r>
              <a:rPr lang="en-US" sz="1600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Swiss National Science foundation (SNSF)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Scientific Exchanges-Research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events, 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founded by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SPIRIT-Swiss 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Programme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for International Research by Scientific Investigation Teams, 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founded by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Sinergia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founded by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Spark-Rapid funding of unconventional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ideas, 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founded by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intensive 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programmes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for higher education, 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founded by National Agency for Exchange and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Mobility (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Movetia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mobility-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Ambizione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founded by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SNSF</a:t>
            </a:r>
          </a:p>
          <a:p>
            <a:pPr marL="533400" lvl="1" indent="-533400" algn="just">
              <a:lnSpc>
                <a:spcPct val="80000"/>
              </a:lnSpc>
              <a:spcBef>
                <a:spcPts val="1100"/>
              </a:spcBef>
              <a:buClr>
                <a:schemeClr val="tx1"/>
              </a:buClr>
              <a:buSzPct val="80000"/>
              <a:buFont typeface="Wingdings" pitchFamily="2" charset="2"/>
              <a:buChar char=""/>
            </a:pP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International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funding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programs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in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Austria</a:t>
            </a:r>
            <a:endParaRPr lang="en-US" dirty="0">
              <a:latin typeface="Sylfaen" panose="010A0502050306030303" pitchFamily="18" charset="0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878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332656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Scientific Exchanges-Research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founded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SNSF-Switzerland</a:t>
            </a:r>
            <a:endParaRPr lang="de-DE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737006"/>
              </p:ext>
            </p:extLst>
          </p:nvPr>
        </p:nvGraphicFramePr>
        <p:xfrm>
          <a:off x="17748" y="1340768"/>
          <a:ext cx="9108504" cy="72007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720078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brief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Aimed 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 researchers who want to invite colleagues from abroad for a research visit to Switzerland, or visit their colleagues in another country.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43274"/>
              </p:ext>
            </p:extLst>
          </p:nvPr>
        </p:nvGraphicFramePr>
        <p:xfrm>
          <a:off x="17748" y="2060057"/>
          <a:ext cx="9108504" cy="13106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Guests must hold a doctorate (PhD)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Applicants without a doctorate must generally have completed three years of research work as their main source of income since obtaining their higher education degree. For more details please refer to: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http://www.snf.ch/SiteCollectionDocuments/SE_Reglement_e.pdf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43501"/>
              </p:ext>
            </p:extLst>
          </p:nvPr>
        </p:nvGraphicFramePr>
        <p:xfrm>
          <a:off x="17748" y="3376297"/>
          <a:ext cx="9108504" cy="39212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392125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1-6 months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181307"/>
              </p:ext>
            </p:extLst>
          </p:nvPr>
        </p:nvGraphicFramePr>
        <p:xfrm>
          <a:off x="17748" y="3787609"/>
          <a:ext cx="9108504" cy="640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Travel expenses, room and board costs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Between  2,500 CHF and 25,000 CHF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955262"/>
              </p:ext>
            </p:extLst>
          </p:nvPr>
        </p:nvGraphicFramePr>
        <p:xfrm>
          <a:off x="17748" y="4407849"/>
          <a:ext cx="9108504" cy="640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Deadline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 year round (at least 4 months before the visit)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694780"/>
              </p:ext>
            </p:extLst>
          </p:nvPr>
        </p:nvGraphicFramePr>
        <p:xfrm>
          <a:off x="35496" y="5013176"/>
          <a:ext cx="9108504" cy="822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Contact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r>
                        <a:rPr lang="fr-FR" sz="1600" b="0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fr-FR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scientific.exchanges@snf.ch </a:t>
                      </a:r>
                    </a:p>
                    <a:p>
                      <a:r>
                        <a:rPr lang="de-DE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Website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http://www.snf.ch/en/funding/science-communication/scientific-exchanges/Pages/default.aspx#Documents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467544" y="3402130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67544" y="203397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7544" y="3762170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7544" y="445656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67544" y="4970352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6359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4046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556792"/>
            <a:ext cx="8820472" cy="4110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funding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programs </a:t>
            </a: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Switzerland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Scientific Exchanges-Research 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visits, founded by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Swiss National Science foundation (SNSF)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sz="1600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Scientific Exchanges-Research events, founded by 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SPIRIT-Swiss 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Programme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for International Research by Scientific Investigation Teams, 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founded by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Sinergia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founded by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Spark-Rapid funding of unconventional ideas, founded by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SNSF</a:t>
            </a:r>
            <a:endParaRPr lang="en-US" sz="1600" dirty="0"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intensive 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programmes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for higher education, 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founded by National Agency for Exchange and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Mobility (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Movetia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mobility-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Ambizione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founded by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SNSF</a:t>
            </a:r>
          </a:p>
          <a:p>
            <a:pPr marL="533400" lvl="1" indent="-533400" algn="just">
              <a:lnSpc>
                <a:spcPct val="80000"/>
              </a:lnSpc>
              <a:spcBef>
                <a:spcPts val="1100"/>
              </a:spcBef>
              <a:buClr>
                <a:schemeClr val="tx1"/>
              </a:buClr>
              <a:buSzPct val="80000"/>
              <a:buFont typeface="Wingdings" pitchFamily="2" charset="2"/>
              <a:buChar char=""/>
            </a:pP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International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funding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programs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in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Austria</a:t>
            </a:r>
            <a:endParaRPr lang="en-US" dirty="0">
              <a:latin typeface="Sylfaen" panose="010A0502050306030303" pitchFamily="18" charset="0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8552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332656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Scientific Exchanges-Research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events 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founded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SNSF-Switzerland</a:t>
            </a:r>
            <a:endParaRPr lang="de-DE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301404"/>
              </p:ext>
            </p:extLst>
          </p:nvPr>
        </p:nvGraphicFramePr>
        <p:xfrm>
          <a:off x="17748" y="1340768"/>
          <a:ext cx="9108504" cy="822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720078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brief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Aimed at researchers who want to host their own scientific events,</a:t>
                      </a:r>
                      <a:r>
                        <a:rPr lang="en-US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e.g. 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meetings, conferences, workshops or similar, in Switzerland (may exceptionally be held abroad, particularly if it is not possible to stage it in Switzerland).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35119"/>
              </p:ext>
            </p:extLst>
          </p:nvPr>
        </p:nvGraphicFramePr>
        <p:xfrm>
          <a:off x="17748" y="2162937"/>
          <a:ext cx="9108504" cy="13106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Guests must hold a doctorate (PhD)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Applicants without a doctorate must generally have completed three years of research work as their main source of income since obtaining their higher education degree. For more details please refer to: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http://www.snf.ch/SiteCollectionDocuments/SE_Reglement_e.pdf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136523"/>
              </p:ext>
            </p:extLst>
          </p:nvPr>
        </p:nvGraphicFramePr>
        <p:xfrm>
          <a:off x="17748" y="3479177"/>
          <a:ext cx="9108504" cy="39212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392125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2-5 days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301340"/>
              </p:ext>
            </p:extLst>
          </p:nvPr>
        </p:nvGraphicFramePr>
        <p:xfrm>
          <a:off x="17748" y="3890489"/>
          <a:ext cx="9108504" cy="640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Travel expenses, room and board costs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Between  2,500 CHF and 25,000 CHF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84458"/>
              </p:ext>
            </p:extLst>
          </p:nvPr>
        </p:nvGraphicFramePr>
        <p:xfrm>
          <a:off x="17748" y="4510729"/>
          <a:ext cx="9108504" cy="640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Deadline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 year round (at least 4 months before the event)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732879"/>
              </p:ext>
            </p:extLst>
          </p:nvPr>
        </p:nvGraphicFramePr>
        <p:xfrm>
          <a:off x="35496" y="5116056"/>
          <a:ext cx="9108504" cy="822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Contact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r>
                        <a:rPr lang="fr-FR" sz="1600" b="0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fr-FR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scientific.exchanges@snf.ch </a:t>
                      </a:r>
                    </a:p>
                    <a:p>
                      <a:r>
                        <a:rPr lang="de-DE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Website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http://www.snf.ch/en/funding/science-communication/scientific-exchanges/Pages/default.aspx#Documents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467544" y="3505010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67544" y="213685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7544" y="3865050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7544" y="455944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67544" y="5073232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011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4046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556792"/>
            <a:ext cx="8820472" cy="4110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funding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programs </a:t>
            </a:r>
            <a:r>
              <a:rPr lang="en-US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Switzerland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Scientific Exchanges-Research 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visits, founded by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Swiss National Science foundation (SNSF)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00000"/>
              <a:buFont typeface="Wingdings" pitchFamily="2" charset="2"/>
              <a:buChar char="þ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Scientific Exchanges-Research events, founded by 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sz="1600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SPIRIT-Swiss </a:t>
            </a:r>
            <a:r>
              <a:rPr lang="en-US" sz="1600" u="sng" dirty="0" err="1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Programme</a:t>
            </a:r>
            <a:r>
              <a:rPr lang="en-US" sz="1600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for International Research by Scientific Investigation Teams, founded by 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Sinergia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founded by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SNSF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Spark-Rapid funding of unconventional ideas, founded by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SNSF</a:t>
            </a:r>
            <a:endParaRPr lang="en-US" sz="1600" dirty="0"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intensive 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programmes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for higher education, 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founded by National Agency for Exchange and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Mobility (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Movetia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990600" lvl="2" indent="-533400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"/>
            </a:pP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International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mobility-</a:t>
            </a:r>
            <a:r>
              <a:rPr lang="en-US" sz="1600" dirty="0" err="1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Ambizione</a:t>
            </a:r>
            <a:r>
              <a:rPr lang="en-US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founded by </a:t>
            </a:r>
            <a:r>
              <a:rPr lang="en-US" sz="16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SNSF</a:t>
            </a:r>
          </a:p>
          <a:p>
            <a:pPr marL="533400" lvl="1" indent="-533400" algn="just">
              <a:lnSpc>
                <a:spcPct val="80000"/>
              </a:lnSpc>
              <a:spcBef>
                <a:spcPts val="1100"/>
              </a:spcBef>
              <a:buClr>
                <a:schemeClr val="tx1"/>
              </a:buClr>
              <a:buSzPct val="80000"/>
              <a:buFont typeface="Wingdings" pitchFamily="2" charset="2"/>
              <a:buChar char=""/>
            </a:pP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International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funding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programs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in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Austria</a:t>
            </a:r>
            <a:endParaRPr lang="en-US" dirty="0">
              <a:latin typeface="Sylfaen" panose="010A0502050306030303" pitchFamily="18" charset="0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3260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16632"/>
            <a:ext cx="4211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SPIRIT-Swiss </a:t>
            </a:r>
            <a:r>
              <a:rPr lang="en-US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Programme</a:t>
            </a:r>
            <a:r>
              <a:rPr lang="en-US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for International Research by Scientific Investigation </a:t>
            </a:r>
            <a:r>
              <a:rPr lang="en-US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Teams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founded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SNSF-Switzerland</a:t>
            </a:r>
            <a:endParaRPr lang="de-DE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157823"/>
              </p:ext>
            </p:extLst>
          </p:nvPr>
        </p:nvGraphicFramePr>
        <p:xfrm>
          <a:off x="17748" y="1340768"/>
          <a:ext cx="9108504" cy="822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720078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brief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grant research projects</a:t>
                      </a:r>
                      <a:r>
                        <a:rPr lang="en-US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16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onsortia from two to four countries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Researchers from all disciplines; Topics are chosen by the researchers themselves; The grants contribute to the education of researchers in all participating countries. 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315187"/>
              </p:ext>
            </p:extLst>
          </p:nvPr>
        </p:nvGraphicFramePr>
        <p:xfrm>
          <a:off x="17748" y="2205761"/>
          <a:ext cx="9108504" cy="1066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Natural persons carrying out scientific research 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 can prove</a:t>
                      </a:r>
                      <a:r>
                        <a:rPr lang="en-US" sz="16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their 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employment for the duration of the proposed research project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see more details in the website given below</a:t>
                      </a:r>
                      <a:endParaRPr lang="en-US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 least one applicant from Switzerland, at least one from eligible partner country as Iran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One of the Swiss-based applicants represents the research team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063823"/>
              </p:ext>
            </p:extLst>
          </p:nvPr>
        </p:nvGraphicFramePr>
        <p:xfrm>
          <a:off x="17748" y="3294176"/>
          <a:ext cx="9108504" cy="39212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392125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2-4 years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116431"/>
              </p:ext>
            </p:extLst>
          </p:nvPr>
        </p:nvGraphicFramePr>
        <p:xfrm>
          <a:off x="17748" y="3724944"/>
          <a:ext cx="9090756" cy="1066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05910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Grant is between 50,000 and 500,000 CHF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 least 30% of the grant for Switzerland &amp;</a:t>
                      </a:r>
                      <a:r>
                        <a:rPr lang="en-US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 least 30% to the relevant partner country/countries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salaries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applicants </a:t>
                      </a:r>
                      <a:r>
                        <a:rPr lang="en-US" sz="16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cannot</a:t>
                      </a:r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be charged to the grant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782032"/>
              </p:ext>
            </p:extLst>
          </p:nvPr>
        </p:nvGraphicFramePr>
        <p:xfrm>
          <a:off x="17748" y="4806344"/>
          <a:ext cx="9108504" cy="640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Deadline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Pre-proposals: All year round; Full proposals: only upon invitation after approval of the pre-proposal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493063"/>
              </p:ext>
            </p:extLst>
          </p:nvPr>
        </p:nvGraphicFramePr>
        <p:xfrm>
          <a:off x="35496" y="5497240"/>
          <a:ext cx="9108504" cy="640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4846"/>
                <a:gridCol w="7923658"/>
              </a:tblGrid>
              <a:tr h="640417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Contact</a:t>
                      </a:r>
                      <a:endParaRPr lang="de-DE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r>
                        <a:rPr lang="fr-FR" sz="1600" b="0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fr-FR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spirit@snf.ch </a:t>
                      </a:r>
                    </a:p>
                    <a:p>
                      <a:r>
                        <a:rPr lang="de-DE" sz="1600" b="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Website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de-DE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http://www.snf.ch/en/funding/programmes/spirit/Pages/default.aspx</a:t>
                      </a:r>
                      <a:endParaRPr lang="de-DE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467544" y="3333088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67544" y="2166042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7544" y="3680049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7544" y="4855063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67544" y="5454416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752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3217</Words>
  <Application>Microsoft Office PowerPoint</Application>
  <PresentationFormat>On-screen Show (4:3)</PresentationFormat>
  <Paragraphs>446</Paragraphs>
  <Slides>33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Research-oriented international funding programs; Switzerland and Austria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roozbeh nabavi</dc:creator>
  <cp:lastModifiedBy>roozbeh nabavi</cp:lastModifiedBy>
  <cp:revision>183</cp:revision>
  <dcterms:created xsi:type="dcterms:W3CDTF">2019-01-29T21:46:12Z</dcterms:created>
  <dcterms:modified xsi:type="dcterms:W3CDTF">2019-10-13T06:44:25Z</dcterms:modified>
</cp:coreProperties>
</file>