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14.xml" ContentType="application/vnd.openxmlformats-officedocument.presentationml.notesSlide+xml"/>
  <Override PartName="/ppt/comments/comment4.xml" ContentType="application/vnd.openxmlformats-officedocument.presentationml.comment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24" r:id="rId2"/>
    <p:sldId id="330" r:id="rId3"/>
    <p:sldId id="320" r:id="rId4"/>
    <p:sldId id="327" r:id="rId5"/>
    <p:sldId id="328" r:id="rId6"/>
    <p:sldId id="326" r:id="rId7"/>
    <p:sldId id="321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5" r:id="rId16"/>
    <p:sldId id="322" r:id="rId17"/>
    <p:sldId id="312" r:id="rId18"/>
    <p:sldId id="311" r:id="rId19"/>
    <p:sldId id="306" r:id="rId20"/>
    <p:sldId id="307" r:id="rId21"/>
    <p:sldId id="308" r:id="rId22"/>
    <p:sldId id="309" r:id="rId23"/>
    <p:sldId id="310" r:id="rId24"/>
    <p:sldId id="323" r:id="rId25"/>
    <p:sldId id="329" r:id="rId26"/>
    <p:sldId id="331" r:id="rId2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dimi" initials="n" lastIdx="5" clrIdx="0">
    <p:extLst/>
  </p:cmAuthor>
  <p:cmAuthor id="2" name="roozbeh nabavi" initials="r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97" autoAdjust="0"/>
    <p:restoredTop sz="85090" autoAdjust="0"/>
  </p:normalViewPr>
  <p:slideViewPr>
    <p:cSldViewPr>
      <p:cViewPr varScale="1">
        <p:scale>
          <a:sx n="58" d="100"/>
          <a:sy n="58" d="100"/>
        </p:scale>
        <p:origin x="172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/>
              <a:t>IUT- Switzerland</a:t>
            </a:r>
          </a:p>
        </c:rich>
      </c:tx>
      <c:layout>
        <c:manualLayout>
          <c:xMode val="edge"/>
          <c:yMode val="edge"/>
          <c:x val="0.35946598256707035"/>
          <c:y val="8.85052418940024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4059629372255903"/>
          <c:y val="0.20766928766273807"/>
          <c:w val="0.5871857833664037"/>
          <c:h val="0.75988470868853808"/>
        </c:manualLayout>
      </c:layout>
      <c:pieChart>
        <c:varyColors val="1"/>
        <c:ser>
          <c:idx val="0"/>
          <c:order val="0"/>
          <c:tx>
            <c:strRef>
              <c:f>Sheet1!$B$6</c:f>
              <c:strCache>
                <c:ptCount val="1"/>
                <c:pt idx="0">
                  <c:v>IUT- Switzerland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1FC-4977-B3F9-45733619DA0B}"/>
              </c:ext>
            </c:extLst>
          </c:dPt>
          <c:dPt>
            <c:idx val="1"/>
            <c:bubble3D val="0"/>
            <c:explosion val="2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1FC-4977-B3F9-45733619DA0B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1FC-4977-B3F9-45733619DA0B}"/>
              </c:ext>
            </c:extLst>
          </c:dPt>
          <c:dLbls>
            <c:dLbl>
              <c:idx val="0"/>
              <c:layout>
                <c:manualLayout>
                  <c:x val="-0.21269575206301575"/>
                  <c:y val="0.1304138960848678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dirty="0" smtClean="0">
                        <a:solidFill>
                          <a:schemeClr val="tx1"/>
                        </a:solidFill>
                      </a:rPr>
                      <a:t>2017</a:t>
                    </a:r>
                  </a:p>
                  <a:p>
                    <a:pPr>
                      <a:defRPr sz="1400"/>
                    </a:pPr>
                    <a:fld id="{17830A93-61CF-4EE2-8A02-C8D476237075}" type="VALUE">
                      <a:rPr lang="en-US" sz="1400" smtClean="0"/>
                      <a:pPr>
                        <a:defRPr sz="1400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74110045368485"/>
                      <c:h val="0.1851185076422855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1FC-4977-B3F9-45733619DA0B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dirty="0" smtClean="0">
                        <a:solidFill>
                          <a:schemeClr val="tx1"/>
                        </a:solidFill>
                      </a:rPr>
                      <a:t>2018</a:t>
                    </a:r>
                  </a:p>
                  <a:p>
                    <a:pPr>
                      <a:defRPr sz="1400"/>
                    </a:pPr>
                    <a:r>
                      <a:rPr lang="en-US" sz="1400" dirty="0" smtClean="0"/>
                      <a:t>166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1FC-4977-B3F9-45733619DA0B}"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dirty="0" smtClean="0">
                        <a:solidFill>
                          <a:schemeClr val="tx1"/>
                        </a:solidFill>
                      </a:rPr>
                      <a:t>2019</a:t>
                    </a:r>
                  </a:p>
                  <a:p>
                    <a:pPr>
                      <a:defRPr sz="1400"/>
                    </a:pPr>
                    <a:r>
                      <a:rPr lang="en-US" sz="1400" dirty="0" smtClean="0"/>
                      <a:t>105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1FC-4977-B3F9-45733619DA0B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Sheet1!$A$7:$A$9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Sheet1!$B$7:$B$9</c:f>
              <c:numCache>
                <c:formatCode>General</c:formatCode>
                <c:ptCount val="3"/>
                <c:pt idx="0">
                  <c:v>126</c:v>
                </c:pt>
                <c:pt idx="1">
                  <c:v>160</c:v>
                </c:pt>
                <c:pt idx="2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1FC-4977-B3F9-45733619DA0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36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/>
              <a:t>Iran </a:t>
            </a:r>
            <a:r>
              <a:rPr lang="en-US" sz="1600" dirty="0"/>
              <a:t>and Switzerland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36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994949494949495E-2"/>
          <c:y val="0.11504042761403557"/>
          <c:w val="0.98005051575629076"/>
          <c:h val="0.8519320486044050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Iran Switzerland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5E1-472C-93CD-62BAE6BACF03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5E1-472C-93CD-62BAE6BACF03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C5E1-472C-93CD-62BAE6BACF03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2B106BBA-45FA-4B3F-BF8C-A8CADFDDAA9B}" type="CATEGORYNAME">
                      <a:rPr lang="en-US" noProof="0" smtClean="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r>
                      <a:rPr lang="en-US" baseline="0" noProof="0" dirty="0" smtClean="0"/>
                      <a:t>375</a:t>
                    </a:r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5E1-472C-93CD-62BAE6BACF03}"/>
                </c:ext>
              </c:extLst>
            </c:dLbl>
            <c:dLbl>
              <c:idx val="1"/>
              <c:layout>
                <c:manualLayout>
                  <c:x val="0.12295732919748659"/>
                  <c:y val="-0.27576426112944658"/>
                </c:manualLayout>
              </c:layout>
              <c:tx>
                <c:rich>
                  <a:bodyPr/>
                  <a:lstStyle/>
                  <a:p>
                    <a:fld id="{858C2DE2-0732-489E-B511-FCE75A3D43C6}" type="CATEGORYNAME">
                      <a:rPr lang="en-US" noProof="0" smtClean="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r>
                      <a:rPr lang="en-US" baseline="0" noProof="0" dirty="0" smtClean="0"/>
                      <a:t>493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5E1-472C-93CD-62BAE6BACF03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7EB10DAB-6DF1-40F2-AD0C-191E28C2A12E}" type="CATEGORYNAME">
                      <a:rPr lang="en-US" noProof="0" smtClean="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338</a:t>
                    </a:r>
                  </a:p>
                </c:rich>
              </c:tx>
              <c:dLblPos val="ctr"/>
              <c:showLegendKey val="1"/>
              <c:showVal val="1"/>
              <c:showCatName val="1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5E1-472C-93CD-62BAE6BACF03}"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374</c:v>
                </c:pt>
                <c:pt idx="1">
                  <c:v>489</c:v>
                </c:pt>
                <c:pt idx="2">
                  <c:v>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5E1-472C-93CD-62BAE6BACF0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0-06T14:19:20.740" idx="5">
    <p:pos x="408" y="2544"/>
    <p:text>add ZHAW</p:text>
    <p:extLst>
      <p:ext uri="{C676402C-5697-4E1C-873F-D02D1690AC5C}">
        <p15:threadingInfo xmlns:p15="http://schemas.microsoft.com/office/powerpoint/2012/main" timeZoneBias="-210"/>
      </p:ext>
    </p:extLst>
  </p:cm>
  <p:cm authorId="2" dt="2019-10-08T11:18:36.002" idx="1">
    <p:pos x="812" y="2547"/>
    <p:text>ZHAW is a part of Zürcher Fachhochschule, therefore "including ZHAW" --&gt; https://www.zfh.ch/en/about-us.html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0-06T13:34:04.914" idx="1">
    <p:pos x="2514" y="1872"/>
    <p:text>engineering?!?</p:text>
    <p:extLst>
      <p:ext uri="{C676402C-5697-4E1C-873F-D02D1690AC5C}">
        <p15:threadingInfo xmlns:p15="http://schemas.microsoft.com/office/powerpoint/2012/main" timeZoneBias="-21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0-06T13:43:19.846" idx="2">
    <p:pos x="1710" y="2592"/>
    <p:text>Innsbruck</p:text>
    <p:extLst>
      <p:ext uri="{C676402C-5697-4E1C-873F-D02D1690AC5C}">
        <p15:threadingInfo xmlns:p15="http://schemas.microsoft.com/office/powerpoint/2012/main" timeZoneBias="-210"/>
      </p:ext>
    </p:extLst>
  </p:cm>
  <p:cm authorId="1" dt="2019-10-06T13:43:40.871" idx="3">
    <p:pos x="4290" y="3294"/>
    <p:text>U</p:text>
    <p:extLst>
      <p:ext uri="{C676402C-5697-4E1C-873F-D02D1690AC5C}">
        <p15:threadingInfo xmlns:p15="http://schemas.microsoft.com/office/powerpoint/2012/main" timeZoneBias="-21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0-06T13:44:29.888" idx="4">
    <p:pos x="1980" y="1512"/>
    <p:text>delete!</p:text>
    <p:extLst mod="1">
      <p:ext uri="{C676402C-5697-4E1C-873F-D02D1690AC5C}">
        <p15:threadingInfo xmlns:p15="http://schemas.microsoft.com/office/powerpoint/2012/main" timeZoneBias="-210"/>
      </p:ext>
    </p:extLs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0.61764</cdr:x>
      <cdr:y>0.31659</cdr:y>
    </cdr:from>
    <cdr:to>
      <cdr:x>0.73311</cdr:x>
      <cdr:y>0.39506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46378" y="1110019"/>
          <a:ext cx="606903" cy="2751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fa-IR" sz="11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15210-8422-4D50-BD7D-A1CDB7CC004B}" type="datetimeFigureOut">
              <a:rPr lang="de-DE" smtClean="0"/>
              <a:t>12.10.2019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5A8D2-83AB-4598-B272-C6EC71EA579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4701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66BD4-3228-4CED-B5ED-B577DE6F08D6}" type="datetimeFigureOut">
              <a:rPr lang="de-DE" smtClean="0"/>
              <a:t>12.10.2019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9CE6BF-7997-488C-BA60-49AB9B3B1E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9103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4153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CE6BF-7997-488C-BA60-49AB9B3B1EE8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581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0">
              <a:schemeClr val="bg1"/>
            </a:gs>
            <a:gs pos="5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lang="de-DE" sz="3100" kern="12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None/>
              <a:defRPr lang="de-DE" sz="1700" kern="1200" dirty="0">
                <a:solidFill>
                  <a:schemeClr val="tx1"/>
                </a:solidFill>
                <a:latin typeface="Bell MT" panose="02020503060305020303" pitchFamily="18" charset="0"/>
                <a:ea typeface="SimSun" pitchFamily="2" charset="-122"/>
                <a:cs typeface="Yagut" pitchFamily="2" charset="-7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de-DE" dirty="0"/>
          </a:p>
        </p:txBody>
      </p:sp>
      <p:sp>
        <p:nvSpPr>
          <p:cNvPr id="9" name="Rectangle 8"/>
          <p:cNvSpPr/>
          <p:nvPr userDrawn="1"/>
        </p:nvSpPr>
        <p:spPr>
          <a:xfrm>
            <a:off x="6516216" y="129406"/>
            <a:ext cx="25577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Bell MT" panose="02020503060305020303" pitchFamily="18" charset="0"/>
                <a:ea typeface="SimSun" pitchFamily="2" charset="-122"/>
                <a:cs typeface="Yagut" pitchFamily="2" charset="-78"/>
              </a:rPr>
              <a:t>K. N. Toosi University of technology-International Affairs</a:t>
            </a:r>
          </a:p>
        </p:txBody>
      </p:sp>
      <p:sp>
        <p:nvSpPr>
          <p:cNvPr id="12" name="Fußzeilenplatzhalter 3"/>
          <p:cNvSpPr txBox="1">
            <a:spLocks noGrp="1"/>
          </p:cNvSpPr>
          <p:nvPr userDrawn="1"/>
        </p:nvSpPr>
        <p:spPr bwMode="auto">
          <a:xfrm>
            <a:off x="251520" y="6442498"/>
            <a:ext cx="1224136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b="0" i="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12 October 2019</a:t>
            </a:r>
            <a:endParaRPr lang="de-DE" sz="1400" b="0" kern="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86927" y="129406"/>
            <a:ext cx="2857500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029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F2227-D806-45BD-8643-4457F02B8C56}" type="datetime1">
              <a:rPr lang="de-DE" smtClean="0"/>
              <a:t>12.10.2019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8D23-F71A-4925-85B4-63A0E2C3003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112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BAF9-F331-4B97-A3B5-F19324CB0C1D}" type="datetime1">
              <a:rPr lang="de-DE" smtClean="0"/>
              <a:t>12.10.2019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8D23-F71A-4925-85B4-63A0E2C3003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16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B34F-664F-404E-BC44-71213D5E861A}" type="datetime1">
              <a:rPr lang="de-DE" smtClean="0"/>
              <a:t>12.10.2019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8D23-F71A-4925-85B4-63A0E2C3003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4586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6516216" y="129406"/>
            <a:ext cx="25577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Bell MT" panose="02020503060305020303" pitchFamily="18" charset="0"/>
                <a:ea typeface="SimSun" pitchFamily="2" charset="-122"/>
                <a:cs typeface="Yagut" pitchFamily="2" charset="-78"/>
              </a:rPr>
              <a:t>K. N. Toosi University of technology-International Affairs</a:t>
            </a:r>
          </a:p>
        </p:txBody>
      </p:sp>
      <p:sp>
        <p:nvSpPr>
          <p:cNvPr id="10" name="Fußzeilenplatzhalter 3"/>
          <p:cNvSpPr txBox="1">
            <a:spLocks noGrp="1"/>
          </p:cNvSpPr>
          <p:nvPr userDrawn="1"/>
        </p:nvSpPr>
        <p:spPr bwMode="auto">
          <a:xfrm>
            <a:off x="251520" y="6442498"/>
            <a:ext cx="1224136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b="0" i="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12 October 2019</a:t>
            </a:r>
            <a:endParaRPr lang="de-DE" sz="1400" b="0" kern="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1" name="Fußzeilenplatzhalter 3"/>
          <p:cNvSpPr txBox="1">
            <a:spLocks noGrp="1"/>
          </p:cNvSpPr>
          <p:nvPr userDrawn="1"/>
        </p:nvSpPr>
        <p:spPr bwMode="auto">
          <a:xfrm>
            <a:off x="1835696" y="6442497"/>
            <a:ext cx="1224136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de-DE" sz="1200" b="0" i="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Page </a:t>
            </a:r>
            <a:r>
              <a:rPr lang="de-DE" sz="1200" b="0" i="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 </a:t>
            </a:r>
            <a:fld id="{1CD8866E-8AF1-4B02-8ACD-FA8D0165975B}" type="slidenum">
              <a:rPr lang="de-DE" sz="1200" b="0" i="0" kern="1200" baseline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‹#›</a:t>
            </a:fld>
            <a:endParaRPr lang="de-DE" sz="1400" b="0" kern="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86927" y="129406"/>
            <a:ext cx="2857500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45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8F46-0802-4D70-BDEB-2789A0CB3B53}" type="datetime1">
              <a:rPr lang="de-DE" smtClean="0"/>
              <a:t>12.10.2019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8D23-F71A-4925-85B4-63A0E2C3003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721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BD81-5D10-4957-8483-3B558F4389F0}" type="datetime1">
              <a:rPr lang="de-DE" smtClean="0"/>
              <a:t>12.10.2019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8D23-F71A-4925-85B4-63A0E2C3003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5500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CCD4-9FE4-4C30-9614-B9DF447CB17E}" type="datetime1">
              <a:rPr lang="de-DE" smtClean="0"/>
              <a:t>12.10.2019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8D23-F71A-4925-85B4-63A0E2C3003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0646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0E1C-0397-4F2C-82A1-F01F9BCB2EC1}" type="datetime1">
              <a:rPr lang="de-DE" smtClean="0"/>
              <a:t>12.10.2019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8D23-F71A-4925-85B4-63A0E2C3003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9205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7405C-0D6F-443A-BFF4-81CB552926E0}" type="datetime1">
              <a:rPr lang="de-DE" smtClean="0"/>
              <a:t>12.10.2019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8D23-F71A-4925-85B4-63A0E2C3003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0271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1036-0ECD-47B4-9FD6-373136E4F0D9}" type="datetime1">
              <a:rPr lang="de-DE" smtClean="0"/>
              <a:t>12.10.2019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8D23-F71A-4925-85B4-63A0E2C3003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1932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49B43-A7D7-4992-B530-E64A568B4137}" type="datetime1">
              <a:rPr lang="de-DE" smtClean="0"/>
              <a:t>12.10.2019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88D23-F71A-4925-85B4-63A0E2C3003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2208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5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AD0DC-F572-4BC9-9A73-C248BB4CD166}" type="datetime1">
              <a:rPr lang="de-DE" smtClean="0"/>
              <a:t>12.10.2019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88D23-F71A-4925-85B4-63A0E2C30036}" type="slidenum">
              <a:rPr lang="de-DE" smtClean="0"/>
              <a:t>‹#›</a:t>
            </a:fld>
            <a:endParaRPr lang="de-DE"/>
          </a:p>
        </p:txBody>
      </p:sp>
      <p:sp>
        <p:nvSpPr>
          <p:cNvPr id="7" name="Rounded Rectangle 6"/>
          <p:cNvSpPr/>
          <p:nvPr userDrawn="1"/>
        </p:nvSpPr>
        <p:spPr>
          <a:xfrm>
            <a:off x="0" y="0"/>
            <a:ext cx="9144000" cy="1196752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ounded Rectangle 7"/>
          <p:cNvSpPr/>
          <p:nvPr userDrawn="1"/>
        </p:nvSpPr>
        <p:spPr>
          <a:xfrm>
            <a:off x="0" y="6309320"/>
            <a:ext cx="9144000" cy="54868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D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6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e.ethz.ch/" TargetMode="External"/><Relationship Id="rId13" Type="http://schemas.openxmlformats.org/officeDocument/2006/relationships/hyperlink" Target="http://www.math.ethz.ch/" TargetMode="External"/><Relationship Id="rId18" Type="http://schemas.openxmlformats.org/officeDocument/2006/relationships/hyperlink" Target="http://www.mtec.ethz.ch/" TargetMode="External"/><Relationship Id="rId3" Type="http://schemas.openxmlformats.org/officeDocument/2006/relationships/hyperlink" Target="https://ethz.ch/en" TargetMode="External"/><Relationship Id="rId7" Type="http://schemas.openxmlformats.org/officeDocument/2006/relationships/hyperlink" Target="http://www.inf.ethz.ch/" TargetMode="External"/><Relationship Id="rId12" Type="http://schemas.openxmlformats.org/officeDocument/2006/relationships/hyperlink" Target="http://www.chab.ethz.ch/" TargetMode="External"/><Relationship Id="rId17" Type="http://schemas.openxmlformats.org/officeDocument/2006/relationships/hyperlink" Target="http://www.hest.ethz.ch/" TargetMode="External"/><Relationship Id="rId2" Type="http://schemas.openxmlformats.org/officeDocument/2006/relationships/notesSlide" Target="../notesSlides/notesSlide6.xml"/><Relationship Id="rId16" Type="http://schemas.openxmlformats.org/officeDocument/2006/relationships/hyperlink" Target="http://www.usys.ethz.ch/" TargetMode="External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sse.ethz.ch/" TargetMode="External"/><Relationship Id="rId11" Type="http://schemas.openxmlformats.org/officeDocument/2006/relationships/hyperlink" Target="http://www.biol.ethz.ch/" TargetMode="External"/><Relationship Id="rId5" Type="http://schemas.openxmlformats.org/officeDocument/2006/relationships/hyperlink" Target="http://www.baug.ethz.ch/" TargetMode="External"/><Relationship Id="rId15" Type="http://schemas.openxmlformats.org/officeDocument/2006/relationships/hyperlink" Target="http://www.erdw.ethz.ch/" TargetMode="External"/><Relationship Id="rId10" Type="http://schemas.openxmlformats.org/officeDocument/2006/relationships/hyperlink" Target="http://www.matl.ethz.ch/" TargetMode="External"/><Relationship Id="rId19" Type="http://schemas.openxmlformats.org/officeDocument/2006/relationships/hyperlink" Target="http://www.gess.ethz.ch/" TargetMode="External"/><Relationship Id="rId4" Type="http://schemas.openxmlformats.org/officeDocument/2006/relationships/hyperlink" Target="http://www.arch.ethz.ch/" TargetMode="External"/><Relationship Id="rId9" Type="http://schemas.openxmlformats.org/officeDocument/2006/relationships/hyperlink" Target="http://www.mavt.ethz.ch/" TargetMode="External"/><Relationship Id="rId14" Type="http://schemas.openxmlformats.org/officeDocument/2006/relationships/hyperlink" Target="http://www.phys.ethz.ch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sb.epfl.ch/chemistry" TargetMode="External"/><Relationship Id="rId13" Type="http://schemas.openxmlformats.org/officeDocument/2006/relationships/hyperlink" Target="http://sti.epfl.ch/materials-science-and-engineering" TargetMode="External"/><Relationship Id="rId18" Type="http://schemas.openxmlformats.org/officeDocument/2006/relationships/hyperlink" Target="http://cdm.epfl.ch/mtei" TargetMode="External"/><Relationship Id="rId3" Type="http://schemas.openxmlformats.org/officeDocument/2006/relationships/hyperlink" Target="https://www.epfl.ch/en/" TargetMode="External"/><Relationship Id="rId21" Type="http://schemas.openxmlformats.org/officeDocument/2006/relationships/image" Target="../media/image6.png"/><Relationship Id="rId7" Type="http://schemas.openxmlformats.org/officeDocument/2006/relationships/hyperlink" Target="http://enac.epfl.ch/Together" TargetMode="External"/><Relationship Id="rId12" Type="http://schemas.openxmlformats.org/officeDocument/2006/relationships/hyperlink" Target="http://sti.epfl.ch/igm" TargetMode="External"/><Relationship Id="rId17" Type="http://schemas.openxmlformats.org/officeDocument/2006/relationships/hyperlink" Target="http://ic.epfl.ch/communication-systems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http://ic.epfl.ch/computer-science" TargetMode="External"/><Relationship Id="rId20" Type="http://schemas.openxmlformats.org/officeDocument/2006/relationships/hyperlink" Target="http://sfi.epfl.ch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ac.epfl.ch/en/environmental-engineering" TargetMode="External"/><Relationship Id="rId11" Type="http://schemas.openxmlformats.org/officeDocument/2006/relationships/hyperlink" Target="http://sti.epfl.ch/electrical-engineering" TargetMode="External"/><Relationship Id="rId5" Type="http://schemas.openxmlformats.org/officeDocument/2006/relationships/hyperlink" Target="http://enac.epfl.ch/en/civil-engineering" TargetMode="External"/><Relationship Id="rId15" Type="http://schemas.openxmlformats.org/officeDocument/2006/relationships/hyperlink" Target="http://bioengineering.epfl.ch/welcome" TargetMode="External"/><Relationship Id="rId10" Type="http://schemas.openxmlformats.org/officeDocument/2006/relationships/hyperlink" Target="http://sb.epfl.ch/physics" TargetMode="External"/><Relationship Id="rId19" Type="http://schemas.openxmlformats.org/officeDocument/2006/relationships/hyperlink" Target="http://cdm.epfl.ch/itpp" TargetMode="External"/><Relationship Id="rId4" Type="http://schemas.openxmlformats.org/officeDocument/2006/relationships/hyperlink" Target="http://enac.epfl.ch/en/architecture" TargetMode="External"/><Relationship Id="rId9" Type="http://schemas.openxmlformats.org/officeDocument/2006/relationships/hyperlink" Target="http://sb.epfl.ch/mathematics" TargetMode="External"/><Relationship Id="rId14" Type="http://schemas.openxmlformats.org/officeDocument/2006/relationships/hyperlink" Target="http://sti.epfl.ch/microengineering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pharma.unibas.ch/," TargetMode="External"/><Relationship Id="rId13" Type="http://schemas.openxmlformats.org/officeDocument/2006/relationships/comments" Target="../comments/comment2.xml"/><Relationship Id="rId3" Type="http://schemas.openxmlformats.org/officeDocument/2006/relationships/hyperlink" Target="https://www.epfl.ch/en/" TargetMode="External"/><Relationship Id="rId7" Type="http://schemas.openxmlformats.org/officeDocument/2006/relationships/hyperlink" Target="https://dmi.unibas.ch/," TargetMode="External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hysik.unibas.ch/" TargetMode="External"/><Relationship Id="rId11" Type="http://schemas.openxmlformats.org/officeDocument/2006/relationships/hyperlink" Target="https://www.fmi.ch/" TargetMode="External"/><Relationship Id="rId5" Type="http://schemas.openxmlformats.org/officeDocument/2006/relationships/hyperlink" Target="https://chemie.unibas.ch/" TargetMode="External"/><Relationship Id="rId10" Type="http://schemas.openxmlformats.org/officeDocument/2006/relationships/hyperlink" Target="https://duw.unibas.ch/" TargetMode="External"/><Relationship Id="rId4" Type="http://schemas.openxmlformats.org/officeDocument/2006/relationships/hyperlink" Target="https://www.biozentrum.unibas.ch/" TargetMode="External"/><Relationship Id="rId9" Type="http://schemas.openxmlformats.org/officeDocument/2006/relationships/hyperlink" Target="https://nanoscience.ch/,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mls.uzh.ch/" TargetMode="External"/><Relationship Id="rId3" Type="http://schemas.openxmlformats.org/officeDocument/2006/relationships/hyperlink" Target="https://www.uzh.ch/en.html" TargetMode="External"/><Relationship Id="rId7" Type="http://schemas.openxmlformats.org/officeDocument/2006/relationships/hyperlink" Target="https://www.ics.uzh.ch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ath.uzh.ch/" TargetMode="External"/><Relationship Id="rId5" Type="http://schemas.openxmlformats.org/officeDocument/2006/relationships/hyperlink" Target="https://www.physik.uzh.ch/," TargetMode="External"/><Relationship Id="rId4" Type="http://schemas.openxmlformats.org/officeDocument/2006/relationships/hyperlink" Target="https://www.chem.uzh.ch/," TargetMode="External"/><Relationship Id="rId9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zh.ch/en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hyperlink" Target="https://www.zhaw.ch/en/engineering/institutes-centres/init" TargetMode="External"/><Relationship Id="rId4" Type="http://schemas.openxmlformats.org/officeDocument/2006/relationships/hyperlink" Target="https://www.zhaw.ch/en/archcivil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informatik.univie.ac.at/en/" TargetMode="External"/><Relationship Id="rId3" Type="http://schemas.openxmlformats.org/officeDocument/2006/relationships/hyperlink" Target="https://www.univie.ac.at/en/" TargetMode="External"/><Relationship Id="rId7" Type="http://schemas.openxmlformats.org/officeDocument/2006/relationships/hyperlink" Target="https://mathematik.univie.ac.at/en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gga.univie.ac.at/en/" TargetMode="External"/><Relationship Id="rId5" Type="http://schemas.openxmlformats.org/officeDocument/2006/relationships/hyperlink" Target="https://chemie.univie.ac.at/en/news/" TargetMode="External"/><Relationship Id="rId10" Type="http://schemas.openxmlformats.org/officeDocument/2006/relationships/comments" Target="../comments/comment4.xml"/><Relationship Id="rId4" Type="http://schemas.openxmlformats.org/officeDocument/2006/relationships/hyperlink" Target="https://physik.univie.ac.at/en/" TargetMode="External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informatics.tuwien.ac.at/" TargetMode="External"/><Relationship Id="rId3" Type="http://schemas.openxmlformats.org/officeDocument/2006/relationships/image" Target="../media/image12.png"/><Relationship Id="rId7" Type="http://schemas.openxmlformats.org/officeDocument/2006/relationships/hyperlink" Target="https://etit.tuwien.ac.at/home/EN/" TargetMode="External"/><Relationship Id="rId12" Type="http://schemas.openxmlformats.org/officeDocument/2006/relationships/hyperlink" Target="https://www.chemie.tuwien.ac.at/home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auwesen.tuwien.ac.at/home/" TargetMode="External"/><Relationship Id="rId11" Type="http://schemas.openxmlformats.org/officeDocument/2006/relationships/hyperlink" Target="https://www.physik.tuwien.ac.at/" TargetMode="External"/><Relationship Id="rId5" Type="http://schemas.openxmlformats.org/officeDocument/2006/relationships/hyperlink" Target="https://ar.tuwien.ac.at/en" TargetMode="External"/><Relationship Id="rId10" Type="http://schemas.openxmlformats.org/officeDocument/2006/relationships/hyperlink" Target="https://institute.tuwien.ac.at/fakmatgeo/home/" TargetMode="External"/><Relationship Id="rId4" Type="http://schemas.openxmlformats.org/officeDocument/2006/relationships/hyperlink" Target="https://www.tuwien.at/en/" TargetMode="External"/><Relationship Id="rId9" Type="http://schemas.openxmlformats.org/officeDocument/2006/relationships/hyperlink" Target="https://www.iet.tuwien.ac.at/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ibk.ac.at/fakultaeten/mip/" TargetMode="External"/><Relationship Id="rId3" Type="http://schemas.openxmlformats.org/officeDocument/2006/relationships/hyperlink" Target="https://www.uibk.ac.at/universitaet/" TargetMode="External"/><Relationship Id="rId7" Type="http://schemas.openxmlformats.org/officeDocument/2006/relationships/hyperlink" Target="https://www.uibk.ac.at/fakultaeten/geo_und_atmosphaerenwissenschaften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ibk.ac.at/fakultaeten/technische-wissenschaften/" TargetMode="External"/><Relationship Id="rId5" Type="http://schemas.openxmlformats.org/officeDocument/2006/relationships/hyperlink" Target="https://www.uibk.ac.at/fakultaeten/chemie_und_pharmazie/" TargetMode="External"/><Relationship Id="rId4" Type="http://schemas.openxmlformats.org/officeDocument/2006/relationships/hyperlink" Target="https://www.uibk.ac.at/fakultaeten/architektur/" TargetMode="External"/><Relationship Id="rId9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ugraz.at/en/fakultaeten/mpug/home/" TargetMode="External"/><Relationship Id="rId3" Type="http://schemas.openxmlformats.org/officeDocument/2006/relationships/hyperlink" Target="https://www.tugraz.at/home/" TargetMode="External"/><Relationship Id="rId7" Type="http://schemas.openxmlformats.org/officeDocument/2006/relationships/hyperlink" Target="http://www.tugraz.at/fakultaeten/etit/home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ugraz.at/fakultaeten/infbio/home/" TargetMode="External"/><Relationship Id="rId11" Type="http://schemas.openxmlformats.org/officeDocument/2006/relationships/image" Target="../media/image14.png"/><Relationship Id="rId5" Type="http://schemas.openxmlformats.org/officeDocument/2006/relationships/hyperlink" Target="http://www.tugraz.at/en/fakultaeten/bau/home/" TargetMode="External"/><Relationship Id="rId10" Type="http://schemas.openxmlformats.org/officeDocument/2006/relationships/hyperlink" Target="https://www.tugraz.at/fakultaeten/tcvb/home/" TargetMode="External"/><Relationship Id="rId4" Type="http://schemas.openxmlformats.org/officeDocument/2006/relationships/hyperlink" Target="http://www.tugraz.at/en/fakultaeten/architektur/home/" TargetMode="External"/><Relationship Id="rId9" Type="http://schemas.openxmlformats.org/officeDocument/2006/relationships/hyperlink" Target="http://www.tugraz.at/en/fakultaeten/maschinenbau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ku.a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hyperlink" Target="https://www.jku.at/en/linz-institute-of-technology/" TargetMode="External"/><Relationship Id="rId4" Type="http://schemas.openxmlformats.org/officeDocument/2006/relationships/hyperlink" Target="https://www.jku.at/en/faculty-of-engineering-natural-sciences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800" dirty="0" smtClean="0"/>
              <a:t>I</a:t>
            </a:r>
            <a:r>
              <a:rPr lang="en-US" sz="2800" dirty="0" err="1" smtClean="0"/>
              <a:t>nternational</a:t>
            </a:r>
            <a:r>
              <a:rPr lang="en-US" sz="2800" dirty="0" smtClean="0"/>
              <a:t> </a:t>
            </a:r>
            <a:r>
              <a:rPr lang="en-US" sz="2800" dirty="0"/>
              <a:t>funding </a:t>
            </a:r>
            <a:r>
              <a:rPr lang="en-US" sz="2800" dirty="0" smtClean="0"/>
              <a:t>programs;</a:t>
            </a:r>
            <a:br>
              <a:rPr lang="en-US" sz="2800" dirty="0" smtClean="0"/>
            </a:br>
            <a:r>
              <a:rPr lang="en-US" sz="2800" dirty="0" smtClean="0"/>
              <a:t>Switzerland </a:t>
            </a:r>
            <a:r>
              <a:rPr lang="en-US" sz="2800" dirty="0"/>
              <a:t>and Austria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054968"/>
          </a:xfrm>
        </p:spPr>
        <p:txBody>
          <a:bodyPr>
            <a:normAutofit/>
          </a:bodyPr>
          <a:lstStyle/>
          <a:p>
            <a:r>
              <a:rPr lang="de-DE" sz="1600" dirty="0" smtClean="0">
                <a:latin typeface="Sylfaen" panose="010A0502050306030303" pitchFamily="18" charset="0"/>
              </a:rPr>
              <a:t>Ebrahim </a:t>
            </a:r>
            <a:r>
              <a:rPr lang="de-DE" sz="1600" dirty="0" smtClean="0">
                <a:latin typeface="Sylfaen" panose="010A0502050306030303" pitchFamily="18" charset="0"/>
              </a:rPr>
              <a:t>Nadimi</a:t>
            </a:r>
          </a:p>
          <a:p>
            <a:endParaRPr lang="de-DE" sz="700" dirty="0">
              <a:latin typeface="Sylfaen" panose="010A0502050306030303" pitchFamily="18" charset="0"/>
            </a:endParaRPr>
          </a:p>
          <a:p>
            <a:r>
              <a:rPr lang="de-DE" sz="1400" dirty="0" err="1">
                <a:latin typeface="Sylfaen" panose="010A0502050306030303" pitchFamily="18" charset="0"/>
              </a:rPr>
              <a:t>Vice-Provost</a:t>
            </a:r>
            <a:r>
              <a:rPr lang="de-DE" sz="1400" dirty="0">
                <a:latin typeface="Sylfaen" panose="010A0502050306030303" pitchFamily="18" charset="0"/>
              </a:rPr>
              <a:t> </a:t>
            </a:r>
            <a:r>
              <a:rPr lang="de-DE" sz="1400" dirty="0" err="1">
                <a:latin typeface="Sylfaen" panose="010A0502050306030303" pitchFamily="18" charset="0"/>
              </a:rPr>
              <a:t>for</a:t>
            </a:r>
            <a:r>
              <a:rPr lang="de-DE" sz="1400" dirty="0">
                <a:latin typeface="Sylfaen" panose="010A0502050306030303" pitchFamily="18" charset="0"/>
              </a:rPr>
              <a:t> International Development</a:t>
            </a:r>
          </a:p>
          <a:p>
            <a:r>
              <a:rPr lang="de-DE" sz="1400" dirty="0">
                <a:latin typeface="Sylfaen" panose="010A0502050306030303" pitchFamily="18" charset="0"/>
              </a:rPr>
              <a:t>K. N. Toosi University </a:t>
            </a:r>
            <a:r>
              <a:rPr lang="de-DE" sz="1400" dirty="0" err="1">
                <a:latin typeface="Sylfaen" panose="010A0502050306030303" pitchFamily="18" charset="0"/>
              </a:rPr>
              <a:t>of</a:t>
            </a:r>
            <a:r>
              <a:rPr lang="de-DE" sz="1400" dirty="0">
                <a:latin typeface="Sylfaen" panose="010A0502050306030303" pitchFamily="18" charset="0"/>
              </a:rPr>
              <a:t> </a:t>
            </a:r>
            <a:r>
              <a:rPr lang="de-DE" sz="1400" dirty="0" err="1" smtClean="0">
                <a:latin typeface="Sylfaen" panose="010A0502050306030303" pitchFamily="18" charset="0"/>
              </a:rPr>
              <a:t>technology</a:t>
            </a:r>
            <a:endParaRPr lang="de-DE" sz="14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70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33265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Universities in Switzerland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1629375"/>
            <a:ext cx="9108504" cy="41703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Zurich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1600" dirty="0">
                <a:hlinkClick r:id="rId3"/>
              </a:rPr>
              <a:t>https://ethz.ch/en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Founded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1855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around 21,000 students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departments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Departments: </a:t>
            </a:r>
          </a:p>
          <a:p>
            <a:pPr marL="285750" indent="-28575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 and Civil </a:t>
            </a:r>
            <a:r>
              <a:rPr lang="de-DE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Engineering: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Architecture</a:t>
            </a:r>
            <a:r>
              <a:rPr lang="en-US" sz="1600" dirty="0" smtClean="0"/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Civil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, Environmental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and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Geomatic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Engineering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Engineering Sciences: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Biosystems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Science and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Engineering</a:t>
            </a:r>
            <a:r>
              <a:rPr lang="en-US" sz="1600" dirty="0" smtClean="0"/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Computer Science</a:t>
            </a:r>
            <a:r>
              <a:rPr lang="en-US" sz="1600" dirty="0" smtClean="0"/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Information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Technology and Electrical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Engineering</a:t>
            </a:r>
            <a:r>
              <a:rPr lang="en-US" sz="1600" dirty="0" smtClean="0"/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Mechanical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and Process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Engineering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Materials</a:t>
            </a:r>
            <a:endParaRPr lang="en-US" sz="1600" dirty="0" smtClean="0"/>
          </a:p>
          <a:p>
            <a:pPr marL="285750" indent="-28575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Natural Sciences and Mathematics: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Biology</a:t>
            </a:r>
            <a:r>
              <a:rPr lang="en-US" sz="1600" dirty="0" smtClean="0"/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Chemistry and Applied Biosciences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Mathematics</a:t>
            </a:r>
            <a:r>
              <a:rPr lang="en-US" sz="1600" dirty="0" smtClean="0"/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Physics</a:t>
            </a:r>
            <a:endParaRPr lang="en-US" sz="1600" dirty="0" smtClean="0"/>
          </a:p>
          <a:p>
            <a:pPr marL="285750" indent="-28575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System-oriented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Sciences: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Earth Sciences</a:t>
            </a:r>
            <a:r>
              <a:rPr lang="en-US" sz="1600" dirty="0" smtClean="0"/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Environmental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Systems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Science</a:t>
            </a:r>
            <a:r>
              <a:rPr lang="en-US" sz="1600" dirty="0" smtClean="0"/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Health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Sciences and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Technology</a:t>
            </a:r>
            <a:endParaRPr lang="en-US" sz="1600" dirty="0" smtClean="0"/>
          </a:p>
          <a:p>
            <a:pPr marL="285750" indent="-28575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and Social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Sciences: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Management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, Technology and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Economics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9"/>
              </a:rPr>
              <a:t>Humanities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19"/>
              </a:rPr>
              <a:t>, Social and Political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9"/>
              </a:rPr>
              <a:t>Sciences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ttps://iscoweb.iut.ac.ir/sites/iscoweb/files/styles/large/public/image_field/ethlogo.jpg?itok=a82Jl5Mf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772816"/>
            <a:ext cx="1923605" cy="665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949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33265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Universities in Switzerland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1629955"/>
            <a:ext cx="9108504" cy="42473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EPFL- École 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Polytechnique Fédérale de Lausanne 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1600" dirty="0">
                <a:hlinkClick r:id="rId3"/>
              </a:rPr>
              <a:t>https://www.epfl.ch/en/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Founded in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1853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around 11,000 students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departments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85750" indent="-28575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Architecture, Civil and Environmental Engineering ENAC: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Architecture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Civil Engineering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Environmental Engineering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Urban Planning</a:t>
            </a:r>
            <a:endParaRPr lang="en-US" sz="1600" dirty="0"/>
          </a:p>
          <a:p>
            <a:pPr marL="285750" indent="-28575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 Sciences SB: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Chemistry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Mathematics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Physics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1600" dirty="0">
              <a:latin typeface="+mj-lt"/>
              <a:cs typeface="Times New Roman" panose="02020603050405020304" pitchFamily="18" charset="0"/>
            </a:endParaRPr>
          </a:p>
          <a:p>
            <a:pPr marL="285750" indent="-28575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Engineering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STI: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Electrical Engineering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Mechanical Engineering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Materials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Science and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Engineering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Microengineering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Bioengineering</a:t>
            </a:r>
            <a:endParaRPr lang="en-US" sz="1600" dirty="0" smtClean="0">
              <a:latin typeface="+mj-lt"/>
              <a:cs typeface="Times New Roman" panose="02020603050405020304" pitchFamily="18" charset="0"/>
            </a:endParaRPr>
          </a:p>
          <a:p>
            <a:pPr marL="285750" indent="-28575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Communication Sciences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IC: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Computer Science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Communication Systems</a:t>
            </a:r>
            <a:endParaRPr lang="en-US" sz="1600" dirty="0" smtClean="0">
              <a:latin typeface="+mj-lt"/>
              <a:cs typeface="Times New Roman" panose="02020603050405020304" pitchFamily="18" charset="0"/>
            </a:endParaRPr>
          </a:p>
          <a:p>
            <a:pPr marL="285750" indent="-28575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Technology CDM: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Management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of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Technology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9"/>
              </a:rPr>
              <a:t>Technology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19"/>
              </a:rPr>
              <a:t>and Public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9"/>
              </a:rPr>
              <a:t>Policy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0"/>
              </a:rPr>
              <a:t>Financial Engineering</a:t>
            </a:r>
            <a:endParaRPr lang="en-US" sz="1600" dirty="0">
              <a:latin typeface="+mj-lt"/>
              <a:cs typeface="Times New Roman" panose="02020603050405020304" pitchFamily="18" charset="0"/>
            </a:endParaRPr>
          </a:p>
          <a:p>
            <a:pPr marL="285750" indent="-28575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 of Humanities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CDH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https://iscoweb.iut.ac.ir/sites/iscoweb/files/styles/large/public/image_field/epfl.png?itok=8BaLypg0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715712"/>
            <a:ext cx="1684970" cy="807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828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33265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Universities in Switzerland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2204864"/>
            <a:ext cx="9108504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F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Basel </a:t>
            </a:r>
            <a:r>
              <a:rPr lang="fr-F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1600" dirty="0">
                <a:cs typeface="Times New Roman" panose="02020603050405020304" pitchFamily="18" charset="0"/>
                <a:hlinkClick r:id="rId3"/>
              </a:rPr>
              <a:t>https://</a:t>
            </a:r>
            <a:r>
              <a:rPr lang="de-DE" sz="1600" dirty="0" smtClean="0">
                <a:cs typeface="Times New Roman" panose="02020603050405020304" pitchFamily="18" charset="0"/>
                <a:hlinkClick r:id="rId3"/>
              </a:rPr>
              <a:t>www.unibas.ch/en.html</a:t>
            </a:r>
            <a:r>
              <a:rPr lang="fr-F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Founded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1460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Around 13,000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faculties, 13 different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engineering science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programs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Relevant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Faculties and Institutes:</a:t>
            </a:r>
          </a:p>
          <a:p>
            <a:pPr marL="285750" indent="-285750" fontAlgn="ctr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Faculty of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Science: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Department Biozentrum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Department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of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Chemistry</a:t>
            </a:r>
            <a:r>
              <a:rPr lang="en-US" sz="1600" dirty="0" smtClean="0">
                <a:cs typeface="Times New Roman" panose="02020603050405020304" pitchFamily="18" charset="0"/>
              </a:rPr>
              <a:t>,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D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epartment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of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Physics</a:t>
            </a:r>
            <a:r>
              <a:rPr lang="en-US" sz="1600" dirty="0" smtClean="0">
                <a:cs typeface="Times New Roman" panose="02020603050405020304" pitchFamily="18" charset="0"/>
              </a:rPr>
              <a:t>,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D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epartment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of Mathematics and Computer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Science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Department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of Pharmaceutical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Sciences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Swiss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Nanoscience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Institute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Department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of Environmental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Science</a:t>
            </a:r>
            <a:endParaRPr lang="en-US" sz="1600" dirty="0">
              <a:cs typeface="Times New Roman" panose="02020603050405020304" pitchFamily="18" charset="0"/>
            </a:endParaRPr>
          </a:p>
          <a:p>
            <a:pPr marL="285750" indent="-285750" fontAlgn="ctr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Associated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Institutes: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Friedrich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Miescher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 Institute for Biomedical Research (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FMI)</a:t>
            </a:r>
            <a:endParaRPr lang="en-US" sz="1600" dirty="0" smtClean="0">
              <a:cs typeface="Times New Roman" panose="02020603050405020304" pitchFamily="18" charset="0"/>
            </a:endParaRPr>
          </a:p>
        </p:txBody>
      </p:sp>
      <p:pic>
        <p:nvPicPr>
          <p:cNvPr id="4" name="Picture 4" descr="https://iscoweb.iut.ac.ir/sites/iscoweb/files/styles/large/public/image_field/index.png?itok=vIYlutac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231594"/>
            <a:ext cx="2231575" cy="1115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185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33265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Universities in Switzerland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2204864"/>
            <a:ext cx="9108504" cy="24622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F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Zurich </a:t>
            </a:r>
            <a:r>
              <a:rPr lang="fr-F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1600" dirty="0">
                <a:cs typeface="Times New Roman" panose="02020603050405020304" pitchFamily="18" charset="0"/>
                <a:hlinkClick r:id="rId3"/>
              </a:rPr>
              <a:t>https://</a:t>
            </a:r>
            <a:r>
              <a:rPr lang="de-DE" sz="1600" dirty="0" smtClean="0">
                <a:cs typeface="Times New Roman" panose="02020603050405020304" pitchFamily="18" charset="0"/>
                <a:hlinkClick r:id="rId3"/>
              </a:rPr>
              <a:t>www.uzh.ch/en.html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Founded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1833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Around 26,000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faculties</a:t>
            </a:r>
          </a:p>
          <a:p>
            <a:pPr fontAlgn="ctr"/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600"/>
              </a:spcBef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Relevant faculties:</a:t>
            </a:r>
          </a:p>
          <a:p>
            <a:pPr marL="285750" indent="-28575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Faculty of Science: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Department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of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Chemistry</a:t>
            </a:r>
            <a:r>
              <a:rPr lang="en-US" sz="1600" dirty="0" smtClean="0"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Department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of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Physics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Department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of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Mathematics</a:t>
            </a:r>
            <a:r>
              <a:rPr lang="en-US" sz="1600" dirty="0" smtClean="0"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Institute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for Computational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Science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Institute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of Molecular Life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Sciences</a:t>
            </a:r>
            <a:endParaRPr lang="en-US" sz="1600" dirty="0" smtClean="0">
              <a:cs typeface="Times New Roman" panose="02020603050405020304" pitchFamily="18" charset="0"/>
            </a:endParaRPr>
          </a:p>
          <a:p>
            <a:pPr fontAlgn="ctr"/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https://iscoweb.iut.ac.ir/sites/iscoweb/files/styles/large/public/image_field/ezh.png?itok=QxTksMa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3002" y="2239277"/>
            <a:ext cx="2567002" cy="111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676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33265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Universities in Switzerland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1196752"/>
            <a:ext cx="9108504" cy="50167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Zurich University of Applied Sciences /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ZHAW</a:t>
            </a:r>
            <a:r>
              <a:rPr lang="fr-F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1600" dirty="0">
                <a:cs typeface="Times New Roman" panose="02020603050405020304" pitchFamily="18" charset="0"/>
                <a:hlinkClick r:id="rId3"/>
              </a:rPr>
              <a:t>https://</a:t>
            </a:r>
            <a:r>
              <a:rPr lang="de-DE" sz="1600" dirty="0" smtClean="0">
                <a:cs typeface="Times New Roman" panose="02020603050405020304" pitchFamily="18" charset="0"/>
                <a:hlinkClick r:id="rId3"/>
              </a:rPr>
              <a:t>www.uzh.ch/en.html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Founded in 2007, by merging four independent institutions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Around 11,000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schools</a:t>
            </a:r>
          </a:p>
          <a:p>
            <a:pPr font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Relevant schools: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School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of Architecture, Design, and Civil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Engineering</a:t>
            </a:r>
            <a:endParaRPr lang="en-US" sz="1600" dirty="0">
              <a:cs typeface="Times New Roman" panose="02020603050405020304" pitchFamily="18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School of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Engineering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742950" lvl="1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Applied Information Technology (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Institute of Applied Mathematics and Physics (IAMP)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Data Analysis and Process Design (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IDP)</a:t>
            </a:r>
          </a:p>
          <a:p>
            <a:pPr marL="742950" lvl="1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Energy Systems and Fluid Engineering (IEFE)	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Mechanical Systems (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IMES)</a:t>
            </a:r>
          </a:p>
          <a:p>
            <a:pPr marL="742950" lvl="1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Mechatronic Systems (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IMS)</a:t>
            </a:r>
          </a:p>
          <a:p>
            <a:pPr marL="742950" lvl="1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Sustainable Development (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INE)</a:t>
            </a:r>
          </a:p>
          <a:p>
            <a:pPr marL="742950" lvl="1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Signal Processing and Wireless Communications (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ISC)</a:t>
            </a:r>
          </a:p>
          <a:p>
            <a:pPr marL="742950" lvl="1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Computational Physics (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ICP)</a:t>
            </a:r>
          </a:p>
          <a:p>
            <a:pPr marL="742950" lvl="1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Embedded Systems (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InES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742950" lvl="1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Materials and Process Engineering (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IMPE)</a:t>
            </a:r>
          </a:p>
          <a:p>
            <a:pPr marL="742950" lvl="1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Aviation (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ZAV)</a:t>
            </a:r>
          </a:p>
          <a:p>
            <a:pPr marL="742950" lvl="1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Product and Process Development (ZPP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4" name="Picture 2" descr="https://iscoweb.iut.ac.ir/sites/iscoweb/files/styles/large/public/image_field/zhaw_logo.svg_.png?itok=QkVjpqK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292232"/>
            <a:ext cx="1401411" cy="1632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69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262" y="1233487"/>
            <a:ext cx="7991475" cy="43910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496" y="33265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Universities in Switzerland</a:t>
            </a:r>
          </a:p>
        </p:txBody>
      </p:sp>
    </p:spTree>
    <p:extLst>
      <p:ext uri="{BB962C8B-B14F-4D97-AF65-F5344CB8AC3E}">
        <p14:creationId xmlns:p14="http://schemas.microsoft.com/office/powerpoint/2010/main" val="125110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496" y="4046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700808"/>
            <a:ext cx="8820472" cy="2221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lvl="1" indent="-533400" algn="just">
              <a:lnSpc>
                <a:spcPct val="200000"/>
              </a:lnSpc>
              <a:spcBef>
                <a:spcPts val="1100"/>
              </a:spcBef>
              <a:buClr>
                <a:schemeClr val="tx1"/>
              </a:buClr>
              <a:buSzPct val="80000"/>
              <a:buFont typeface="Wingdings" pitchFamily="2" charset="2"/>
              <a:buChar char=""/>
            </a:pPr>
            <a:r>
              <a:rPr lang="en-US" sz="2000" dirty="0" smtClean="0">
                <a:latin typeface="Sylfaen" panose="010A0502050306030303" pitchFamily="18" charset="0"/>
                <a:ea typeface="Times New Roman"/>
                <a:cs typeface="Times New Roman"/>
              </a:rPr>
              <a:t>Introduction; Why Switzerland and Austria?</a:t>
            </a:r>
          </a:p>
          <a:p>
            <a:pPr marL="533400" lvl="1" indent="-533400" algn="just">
              <a:lnSpc>
                <a:spcPct val="200000"/>
              </a:lnSpc>
              <a:spcBef>
                <a:spcPts val="1100"/>
              </a:spcBef>
              <a:buClr>
                <a:schemeClr val="tx1"/>
              </a:buClr>
              <a:buSzPct val="80000"/>
              <a:buFont typeface="Wingdings" pitchFamily="2" charset="2"/>
              <a:buChar char=""/>
            </a:pPr>
            <a:r>
              <a:rPr lang="en-US" sz="2000" dirty="0">
                <a:latin typeface="Sylfaen" panose="010A0502050306030303" pitchFamily="18" charset="0"/>
                <a:ea typeface="Times New Roman"/>
                <a:cs typeface="Times New Roman"/>
              </a:rPr>
              <a:t>Universities in </a:t>
            </a:r>
            <a:r>
              <a:rPr lang="en-US" sz="2000" dirty="0" smtClean="0">
                <a:latin typeface="Sylfaen" panose="010A0502050306030303" pitchFamily="18" charset="0"/>
                <a:ea typeface="Times New Roman"/>
                <a:cs typeface="Times New Roman"/>
              </a:rPr>
              <a:t>Switzerland</a:t>
            </a:r>
            <a:endParaRPr lang="en-US" sz="2000" dirty="0">
              <a:latin typeface="Sylfaen" panose="010A0502050306030303" pitchFamily="18" charset="0"/>
              <a:ea typeface="Times New Roman"/>
              <a:cs typeface="Times New Roman"/>
            </a:endParaRPr>
          </a:p>
          <a:p>
            <a:pPr marL="533400" lvl="1" indent="-533400">
              <a:lnSpc>
                <a:spcPct val="20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sz="2000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Universities </a:t>
            </a:r>
            <a:r>
              <a:rPr lang="en-US" sz="2000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 </a:t>
            </a:r>
            <a:r>
              <a:rPr lang="en-US" sz="2000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Austria</a:t>
            </a:r>
            <a:endParaRPr lang="en-US" sz="2000" b="1" u="sng" dirty="0">
              <a:solidFill>
                <a:srgbClr val="336699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03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33265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Universities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in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Austria</a:t>
            </a:r>
            <a:endParaRPr lang="en-US" dirty="0">
              <a:latin typeface="Sylfaen" panose="010A0502050306030303" pitchFamily="18" charset="0"/>
              <a:ea typeface="Times New Roman"/>
              <a:cs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1520" y="1196752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levels of 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education, three  main categories 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regulations 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funding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de-DE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Federal Universities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(Universitäten), </a:t>
            </a:r>
            <a:r>
              <a:rPr lang="de-DE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Private Universities 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(Privatuniversitäten) and </a:t>
            </a:r>
            <a:r>
              <a:rPr lang="de-DE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Universities </a:t>
            </a:r>
            <a:r>
              <a:rPr 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de-DE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Applied Science 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(Fachhochschulen).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51520" y="1988840"/>
            <a:ext cx="8424936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Federal Universities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(22), cover a broad spectrum of academic subjects: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Vienna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Wien (Vienna University of Technology)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Innsbruck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…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1520" y="3401705"/>
            <a:ext cx="8424936" cy="132343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Private </a:t>
            </a:r>
            <a:r>
              <a:rPr lang="de-DE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Universities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(16),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innovative, high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quality education in the fields of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music,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art, business, economics and ...: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Music and Arts University of the City of Vienna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Popular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Music Vienna</a:t>
            </a:r>
          </a:p>
          <a:p>
            <a:pPr font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…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1520" y="4869160"/>
            <a:ext cx="8424936" cy="13234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Universities of Applied </a:t>
            </a:r>
            <a:r>
              <a:rPr lang="de-DE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(21),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specific occupations in line with trade and industry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FHWien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WKW – University of Applied Sciences for Management &amp; Communication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UAS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Technikum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Wien (Vienna)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Applied Sciences BFI Vienna</a:t>
            </a:r>
          </a:p>
          <a:p>
            <a:pPr font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…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94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33265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Universities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in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Austria</a:t>
            </a:r>
            <a:endParaRPr lang="en-US" dirty="0">
              <a:latin typeface="Sylfaen" panose="010A0502050306030303" pitchFamily="18" charset="0"/>
              <a:ea typeface="Times New Roman"/>
              <a:cs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28" y="2855772"/>
            <a:ext cx="3672408" cy="20467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Federal Universities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(22), cover a broad spectrum of academic subjects:</a:t>
            </a:r>
          </a:p>
          <a:p>
            <a:pPr marL="285750" indent="-28575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Vienna</a:t>
            </a:r>
          </a:p>
          <a:p>
            <a:pPr marL="285750" indent="-28575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Wien (Vienna University of Technology)</a:t>
            </a:r>
          </a:p>
          <a:p>
            <a:pPr marL="285750" indent="-28575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Innsbruck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and …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625085"/>
              </p:ext>
            </p:extLst>
          </p:nvPr>
        </p:nvGraphicFramePr>
        <p:xfrm>
          <a:off x="4716016" y="1484784"/>
          <a:ext cx="4320480" cy="4557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37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56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 ranked universities in</a:t>
                      </a:r>
                      <a:r>
                        <a:rPr lang="de-DE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Austria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601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QS ranking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Vienna 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154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TU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Wien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192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Innsbruck 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266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Graz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University of Technology 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311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Johannes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kepler university linz 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412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 </a:t>
                      </a:r>
                      <a:r>
                        <a:rPr lang="de-DE" sz="160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Graz</a:t>
                      </a:r>
                      <a:endParaRPr lang="de-DE" sz="16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541</a:t>
                      </a:r>
                      <a:endParaRPr lang="de-DE" sz="14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Alpen-Adria-Universität Klagenfurt  </a:t>
                      </a:r>
                      <a:endParaRPr lang="de-DE" sz="16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601</a:t>
                      </a:r>
                      <a:endParaRPr lang="de-DE" sz="14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 </a:t>
                      </a:r>
                      <a:r>
                        <a:rPr lang="de-DE" sz="160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Salzburg</a:t>
                      </a:r>
                      <a:endParaRPr lang="de-DE" sz="16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751</a:t>
                      </a:r>
                      <a:endParaRPr lang="de-DE" sz="14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36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33265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Universities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in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Austria</a:t>
            </a:r>
            <a:endParaRPr lang="en-US" dirty="0">
              <a:latin typeface="Sylfaen" panose="010A0502050306030303" pitchFamily="18" charset="0"/>
              <a:ea typeface="Times New Roman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496" y="1624666"/>
            <a:ext cx="4557600" cy="41165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Vienna (</a:t>
            </a:r>
            <a:r>
              <a:rPr lang="de-DE" sz="1600" dirty="0">
                <a:hlinkClick r:id="rId3"/>
              </a:rPr>
              <a:t>https://www.univie.ac.at/en/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Founded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1365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92,000 students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 education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training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programmes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faculties and five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Relevant Faculties:</a:t>
            </a:r>
          </a:p>
          <a:p>
            <a:pPr marL="285750" indent="-285750" fontAlgn="ctr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Faculty of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Physics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Faculty of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Chemistry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Faculty of Earth Sciences, Geography and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Astronomy</a:t>
            </a:r>
            <a:endParaRPr lang="de-DE" sz="1600" dirty="0" smtClean="0"/>
          </a:p>
          <a:p>
            <a:pPr marL="285750" indent="-285750" fontAlgn="ctr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Faculty of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Mathematics</a:t>
            </a:r>
            <a:endParaRPr lang="de-DE" sz="1600" dirty="0" smtClean="0"/>
          </a:p>
          <a:p>
            <a:pPr marL="285750" indent="-285750" fontAlgn="ctr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Faculty of Computer 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Science</a:t>
            </a: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711963"/>
              </p:ext>
            </p:extLst>
          </p:nvPr>
        </p:nvGraphicFramePr>
        <p:xfrm>
          <a:off x="4716016" y="1484784"/>
          <a:ext cx="4320480" cy="4557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37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56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 ranked universities in</a:t>
                      </a:r>
                      <a:r>
                        <a:rPr lang="de-DE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Austria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601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QS ranking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Vienna 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154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TU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Wien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192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Innsbruck 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266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Graz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University of Technology 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311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Johannes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kepler university linz 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412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 </a:t>
                      </a:r>
                      <a:r>
                        <a:rPr lang="de-DE" sz="160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Graz</a:t>
                      </a:r>
                      <a:endParaRPr lang="de-DE" sz="16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541</a:t>
                      </a:r>
                      <a:endParaRPr lang="de-DE" sz="14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Alpen-Adria-Aniversität Klagenfurt  </a:t>
                      </a:r>
                      <a:endParaRPr lang="de-DE" sz="16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601</a:t>
                      </a:r>
                      <a:endParaRPr lang="de-DE" sz="14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 </a:t>
                      </a:r>
                      <a:r>
                        <a:rPr lang="de-DE" sz="160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Salzburg</a:t>
                      </a:r>
                      <a:endParaRPr lang="de-DE" sz="16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751</a:t>
                      </a:r>
                      <a:endParaRPr lang="de-DE" sz="14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flipH="1">
            <a:off x="6660232" y="2636912"/>
            <a:ext cx="45299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150" y="1700808"/>
            <a:ext cx="1712842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515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700808"/>
            <a:ext cx="8820472" cy="2362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lvl="1" indent="-533400">
              <a:lnSpc>
                <a:spcPct val="20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sz="2000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Introduction; Why Switzerland and Austria?</a:t>
            </a:r>
            <a:endParaRPr lang="en-US" sz="2000" b="1" u="sng" dirty="0">
              <a:solidFill>
                <a:srgbClr val="336699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533400" lvl="1" indent="-533400" algn="just">
              <a:lnSpc>
                <a:spcPct val="200000"/>
              </a:lnSpc>
              <a:spcBef>
                <a:spcPts val="1100"/>
              </a:spcBef>
              <a:buClr>
                <a:schemeClr val="tx1"/>
              </a:buClr>
              <a:buSzPct val="80000"/>
              <a:buFont typeface="Wingdings" pitchFamily="2" charset="2"/>
              <a:buChar char=""/>
            </a:pPr>
            <a:r>
              <a:rPr lang="en-US" sz="2000" dirty="0">
                <a:latin typeface="Sylfaen" panose="010A0502050306030303" pitchFamily="18" charset="0"/>
                <a:ea typeface="Times New Roman"/>
                <a:cs typeface="Times New Roman"/>
              </a:rPr>
              <a:t>Universities in </a:t>
            </a:r>
            <a:r>
              <a:rPr lang="en-US" sz="2000" dirty="0" smtClean="0">
                <a:latin typeface="Sylfaen" panose="010A0502050306030303" pitchFamily="18" charset="0"/>
                <a:ea typeface="Times New Roman"/>
                <a:cs typeface="Times New Roman"/>
              </a:rPr>
              <a:t>Switzerland</a:t>
            </a:r>
            <a:endParaRPr lang="en-US" sz="2000" dirty="0">
              <a:latin typeface="Sylfaen" panose="010A0502050306030303" pitchFamily="18" charset="0"/>
              <a:ea typeface="Times New Roman"/>
              <a:cs typeface="Times New Roman"/>
            </a:endParaRPr>
          </a:p>
          <a:p>
            <a:pPr marL="533400" lvl="1" indent="-533400" algn="just">
              <a:lnSpc>
                <a:spcPct val="200000"/>
              </a:lnSpc>
              <a:spcBef>
                <a:spcPts val="1100"/>
              </a:spcBef>
              <a:buClr>
                <a:schemeClr val="tx1"/>
              </a:buClr>
              <a:buSzPct val="80000"/>
              <a:buFont typeface="Wingdings" pitchFamily="2" charset="2"/>
              <a:buChar char=""/>
            </a:pPr>
            <a:r>
              <a:rPr lang="en-US" sz="2000" dirty="0" smtClean="0">
                <a:latin typeface="Sylfaen" panose="010A0502050306030303" pitchFamily="18" charset="0"/>
                <a:ea typeface="Times New Roman"/>
                <a:cs typeface="Times New Roman"/>
              </a:rPr>
              <a:t>Universities in Austria</a:t>
            </a:r>
            <a:endParaRPr lang="en-US" sz="2000" dirty="0">
              <a:latin typeface="Sylfaen" panose="010A0502050306030303" pitchFamily="18" charset="0"/>
              <a:ea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496" y="4046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81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220739"/>
            <a:ext cx="943200" cy="93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496" y="33265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Universities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in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Austria</a:t>
            </a:r>
            <a:endParaRPr lang="en-US" dirty="0">
              <a:latin typeface="Sylfaen" panose="010A0502050306030303" pitchFamily="18" charset="0"/>
              <a:ea typeface="Times New Roman"/>
              <a:cs typeface="Times New Roman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167723"/>
              </p:ext>
            </p:extLst>
          </p:nvPr>
        </p:nvGraphicFramePr>
        <p:xfrm>
          <a:off x="4716016" y="1465393"/>
          <a:ext cx="4320480" cy="4557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37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56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 ranked universities in</a:t>
                      </a:r>
                      <a:r>
                        <a:rPr lang="de-DE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Austria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601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QS ranking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Vienna 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154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TU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Wien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192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Innsbruck 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266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Graz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University of Technology 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311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Johannes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kepler university linz 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412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 </a:t>
                      </a:r>
                      <a:r>
                        <a:rPr lang="de-DE" sz="160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Graz</a:t>
                      </a:r>
                      <a:endParaRPr lang="de-DE" sz="16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541</a:t>
                      </a:r>
                      <a:endParaRPr lang="de-DE" sz="14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Alpen-Adria-Aniversität Klagenfurt  </a:t>
                      </a:r>
                      <a:endParaRPr lang="de-DE" sz="16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601</a:t>
                      </a:r>
                      <a:endParaRPr lang="de-DE" sz="14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 </a:t>
                      </a:r>
                      <a:r>
                        <a:rPr lang="de-DE" sz="160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Salzburg</a:t>
                      </a:r>
                      <a:endParaRPr lang="de-DE" sz="16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751</a:t>
                      </a:r>
                      <a:endParaRPr lang="de-DE" sz="14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flipH="1">
            <a:off x="6351257" y="3068960"/>
            <a:ext cx="45299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5495" y="2132856"/>
            <a:ext cx="4557447" cy="41549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 Wien (</a:t>
            </a:r>
            <a:r>
              <a:rPr lang="de-DE" sz="1600" dirty="0">
                <a:hlinkClick r:id="rId4"/>
              </a:rPr>
              <a:t>https://www.tuwien.at/en/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Founded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1815</a:t>
            </a:r>
            <a:r>
              <a:rPr lang="de-DE" sz="1600" dirty="0" smtClean="0"/>
              <a:t>, 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currently</a:t>
            </a:r>
            <a:r>
              <a:rPr lang="de-DE" sz="1600" dirty="0" smtClean="0"/>
              <a:t> </a:t>
            </a:r>
            <a:r>
              <a:rPr lang="de-DE" sz="1600" baseline="-25000" dirty="0" smtClean="0"/>
              <a:t>~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30,000 students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faculties and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institutes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Faculties: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Faculty of Architecture and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Planning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Faculty of Civil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Engineering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Faculty of Electrical Engineering and Information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Technology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Faculty of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Informatics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Faculty of Mechanical and Industrial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Engineering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Faculty of Mathematics and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Geoinformation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Faculty of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Physics</a:t>
            </a:r>
            <a:endParaRPr lang="de-DE" sz="16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Faculty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of Technical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Chemistry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44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33265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Universities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in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Austria</a:t>
            </a:r>
            <a:endParaRPr lang="en-US" dirty="0">
              <a:latin typeface="Sylfaen" panose="010A0502050306030303" pitchFamily="18" charset="0"/>
              <a:ea typeface="Times New Roman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495" y="2276872"/>
            <a:ext cx="4557447" cy="392415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Innsbruck (</a:t>
            </a:r>
            <a:r>
              <a:rPr lang="de-DE" sz="1600" dirty="0">
                <a:hlinkClick r:id="rId3"/>
              </a:rPr>
              <a:t>https://www.uibk.ac.at/universitaet/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Founded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1669</a:t>
            </a:r>
            <a:r>
              <a:rPr lang="de-DE" sz="1600" dirty="0" smtClean="0"/>
              <a:t>,</a:t>
            </a:r>
            <a:r>
              <a:rPr lang="de-DE" sz="1600" dirty="0"/>
              <a:t> 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currently</a:t>
            </a:r>
            <a:r>
              <a:rPr lang="de-DE" sz="1600" dirty="0"/>
              <a:t> </a:t>
            </a:r>
            <a:r>
              <a:rPr lang="de-DE" sz="1600" baseline="-25000" dirty="0"/>
              <a:t>~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30,000 students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faculties and 81 departments</a:t>
            </a:r>
          </a:p>
          <a:p>
            <a:pPr font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Relevant Faculties:</a:t>
            </a:r>
          </a:p>
          <a:p>
            <a:pPr marL="285750" indent="-28575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Faculty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of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Architecture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Faculty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of Chemistry and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Pharmacy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Faculty of Engineering Sciences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(Mechanics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Geotechnical and Tunneling,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Engineering,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Hydraulic Engineering,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Structural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Engineering, Material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Sciences)</a:t>
            </a:r>
          </a:p>
          <a:p>
            <a:pPr marL="285750" indent="-28575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Faculty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of Geo- and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Atmospheric Sciences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Faculty of Mathematics, Computer Science and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Physics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213674"/>
              </p:ext>
            </p:extLst>
          </p:nvPr>
        </p:nvGraphicFramePr>
        <p:xfrm>
          <a:off x="4716016" y="1454874"/>
          <a:ext cx="4320480" cy="4557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37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56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 ranked universities in</a:t>
                      </a:r>
                      <a:r>
                        <a:rPr lang="de-DE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Austria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601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QS ranking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Vienna 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154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TU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Wien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192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Innsbruck 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266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Graz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University of Technology 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311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Johannes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kepler university linz 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412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 </a:t>
                      </a:r>
                      <a:r>
                        <a:rPr lang="de-DE" sz="160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Graz</a:t>
                      </a:r>
                      <a:endParaRPr lang="de-DE" sz="16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541</a:t>
                      </a:r>
                      <a:endParaRPr lang="de-DE" sz="14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Alpen-Adria-Aniversität Klagenfurt  </a:t>
                      </a:r>
                      <a:endParaRPr lang="de-DE" sz="16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601</a:t>
                      </a:r>
                      <a:endParaRPr lang="de-DE" sz="14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 </a:t>
                      </a:r>
                      <a:r>
                        <a:rPr lang="de-DE" sz="160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Salzburg</a:t>
                      </a:r>
                      <a:endParaRPr lang="de-DE" sz="16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751</a:t>
                      </a:r>
                      <a:endParaRPr lang="de-DE" sz="14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flipH="1">
            <a:off x="7006379" y="3553766"/>
            <a:ext cx="45299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554" y="1484784"/>
            <a:ext cx="1846286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25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33265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Universities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in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Austria</a:t>
            </a:r>
            <a:endParaRPr lang="en-US" dirty="0">
              <a:latin typeface="Sylfaen" panose="010A0502050306030303" pitchFamily="18" charset="0"/>
              <a:ea typeface="Times New Roman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8" y="2512055"/>
            <a:ext cx="4644000" cy="38318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Graz University of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 (</a:t>
            </a:r>
            <a:r>
              <a:rPr lang="de-DE" sz="1600" dirty="0" smtClean="0">
                <a:hlinkClick r:id="rId3"/>
              </a:rPr>
              <a:t>www.tugraz.at/home</a:t>
            </a:r>
            <a:r>
              <a:rPr lang="de-DE" sz="1600" dirty="0">
                <a:hlinkClick r:id="rId3"/>
              </a:rPr>
              <a:t>/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Founded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1811</a:t>
            </a:r>
            <a:r>
              <a:rPr lang="de-DE" sz="1600" dirty="0" smtClean="0"/>
              <a:t>, 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currently</a:t>
            </a:r>
            <a:r>
              <a:rPr lang="de-DE" sz="1600" dirty="0"/>
              <a:t> </a:t>
            </a:r>
            <a:r>
              <a:rPr lang="de-DE" sz="1600" baseline="-25000" dirty="0" smtClean="0"/>
              <a:t>~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17,500 students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faculties and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94 institutes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Faculties: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Faculty of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Architecture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Faculty of Civil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Engineering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Faculty of Computer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Science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Faculty of Electrical and Information Engineering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Faculty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of Mathematics, Physics and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Geodesy</a:t>
            </a:r>
            <a:endParaRPr lang="de-DE" sz="16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Faculty of Mechanical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Engineering</a:t>
            </a:r>
            <a:endParaRPr lang="de-DE" sz="16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Faculty of Technical Chemistry, Chemical and Process Engineering and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Biotechnology</a:t>
            </a:r>
            <a:endParaRPr lang="de-DE" sz="16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679998"/>
              </p:ext>
            </p:extLst>
          </p:nvPr>
        </p:nvGraphicFramePr>
        <p:xfrm>
          <a:off x="4716016" y="1450004"/>
          <a:ext cx="4320480" cy="4557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37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56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 ranked universities in</a:t>
                      </a:r>
                      <a:r>
                        <a:rPr lang="de-DE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Austria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601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QS ranking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Vienna 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154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TU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Wien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192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Innsbruck 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266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Graz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University of Technology 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311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Johannes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kepler university linz 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412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 </a:t>
                      </a:r>
                      <a:r>
                        <a:rPr lang="de-DE" sz="160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Graz</a:t>
                      </a:r>
                      <a:endParaRPr lang="de-DE" sz="16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541</a:t>
                      </a:r>
                      <a:endParaRPr lang="de-DE" sz="14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Alpen-Adria-Aniversität Klagenfurt  </a:t>
                      </a:r>
                      <a:endParaRPr lang="de-DE" sz="16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601</a:t>
                      </a:r>
                      <a:endParaRPr lang="de-DE" sz="14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 </a:t>
                      </a:r>
                      <a:r>
                        <a:rPr lang="de-DE" sz="160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Salzburg</a:t>
                      </a:r>
                      <a:endParaRPr lang="de-DE" sz="16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751</a:t>
                      </a:r>
                      <a:endParaRPr lang="de-DE" sz="14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flipH="1">
            <a:off x="7431377" y="4005064"/>
            <a:ext cx="45299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525" y="1268760"/>
            <a:ext cx="216217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274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33265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Universities </a:t>
            </a:r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in </a:t>
            </a: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Austria</a:t>
            </a:r>
            <a:endParaRPr lang="en-US" dirty="0">
              <a:latin typeface="Sylfaen" panose="010A0502050306030303" pitchFamily="18" charset="0"/>
              <a:ea typeface="Times New Roman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8" y="2363330"/>
            <a:ext cx="4581330" cy="33547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Johannes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Kepler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University Linz (</a:t>
            </a:r>
            <a:r>
              <a:rPr lang="de-DE" sz="1600" dirty="0">
                <a:hlinkClick r:id="rId3"/>
              </a:rPr>
              <a:t>https://www.jku.at/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Founded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1966</a:t>
            </a:r>
            <a:r>
              <a:rPr lang="de-DE" sz="1600" dirty="0" smtClean="0"/>
              <a:t>, 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currently</a:t>
            </a:r>
            <a:r>
              <a:rPr lang="de-DE" sz="1600" dirty="0"/>
              <a:t> </a:t>
            </a:r>
            <a:r>
              <a:rPr lang="de-DE" sz="1600" baseline="-25000" dirty="0" smtClean="0"/>
              <a:t>~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18,000 students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Four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faculties and three schools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Relevant Faculties: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The Faculty of Engineering &amp; Natural Sciences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(Chemistry and Polymer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Engineering, Computer Science, Mathematics, Mechatronics, Physics)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Linz Institute of Technology</a:t>
            </a:r>
            <a:r>
              <a:rPr lang="de-DE" sz="1600" dirty="0" smtClean="0"/>
              <a:t> 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Chemistry, Polymer Engineering Technologies, Physics, Computer Science, Mathematics, Mechatronics, Electronics and Information Technology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695719"/>
              </p:ext>
            </p:extLst>
          </p:nvPr>
        </p:nvGraphicFramePr>
        <p:xfrm>
          <a:off x="4716016" y="1484784"/>
          <a:ext cx="4320480" cy="4557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37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56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 ranked universities in</a:t>
                      </a:r>
                      <a:r>
                        <a:rPr lang="de-DE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Austria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601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QS ranking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Vienna 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154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TU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Wien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192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Innsbruck 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266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Graz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University of Technology 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311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Johannes </a:t>
                      </a:r>
                      <a:r>
                        <a:rPr lang="de-DE" sz="16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kepler university linz </a:t>
                      </a:r>
                      <a:endParaRPr lang="de-DE" sz="16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412</a:t>
                      </a:r>
                      <a:endParaRPr lang="de-DE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 </a:t>
                      </a:r>
                      <a:r>
                        <a:rPr lang="de-DE" sz="160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Graz</a:t>
                      </a:r>
                      <a:endParaRPr lang="de-DE" sz="16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541</a:t>
                      </a:r>
                      <a:endParaRPr lang="de-DE" sz="14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Alpen-Adria-Aniversität Klagenfurt  </a:t>
                      </a:r>
                      <a:endParaRPr lang="de-DE" sz="16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601</a:t>
                      </a:r>
                      <a:endParaRPr lang="de-DE" sz="14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833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University </a:t>
                      </a:r>
                      <a:r>
                        <a:rPr lang="de-DE" sz="1600" u="none" strike="noStrik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Salzburg</a:t>
                      </a:r>
                      <a:endParaRPr lang="de-DE" sz="16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 smtClean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751</a:t>
                      </a:r>
                      <a:endParaRPr lang="de-DE" sz="1400" b="0" i="0" u="none" strike="noStrik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flipH="1">
            <a:off x="7596336" y="4465853"/>
            <a:ext cx="45299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265" y="1210705"/>
            <a:ext cx="2486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307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1618922"/>
            <a:ext cx="86115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academic funding opportunities  are offered by different organizations/institutions in both countries: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Programs which support researchers,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individually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to pursue their own research subjects: exchange opportunities, organize scientific events,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research stay and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Programs which support </a:t>
            </a:r>
            <a:r>
              <a:rPr lang="de-D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teams (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faculties/institutions)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to develop international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research 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Programs which support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faculties/institutions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jointly organized educational </a:t>
            </a:r>
            <a:r>
              <a:rPr lang="de-D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courses</a:t>
            </a:r>
            <a:endParaRPr lang="de-D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Programs based on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inter-governmental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bilateral agreements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aimed to support international scientific activities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496" y="33265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Funding</a:t>
            </a:r>
            <a:endParaRPr lang="en-US" dirty="0">
              <a:latin typeface="Sylfaen" panose="010A0502050306030303" pitchFamily="18" charset="0"/>
              <a:ea typeface="Times New Roman"/>
              <a:cs typeface="Times New Roman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79512" y="2420888"/>
            <a:ext cx="8611548" cy="2304256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79512" y="4869160"/>
            <a:ext cx="8611548" cy="944488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722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96" y="33265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Funding</a:t>
            </a:r>
            <a:endParaRPr lang="en-US" dirty="0">
              <a:latin typeface="Sylfaen" panose="010A0502050306030303" pitchFamily="18" charset="0"/>
              <a:ea typeface="Times New Roman"/>
              <a:cs typeface="Times New Roman"/>
            </a:endParaRPr>
          </a:p>
        </p:txBody>
      </p:sp>
      <p:sp>
        <p:nvSpPr>
          <p:cNvPr id="5" name="Hexagon 4"/>
          <p:cNvSpPr/>
          <p:nvPr/>
        </p:nvSpPr>
        <p:spPr>
          <a:xfrm>
            <a:off x="368089" y="2276872"/>
            <a:ext cx="2592288" cy="2020138"/>
          </a:xfrm>
          <a:prstGeom prst="hexagon">
            <a:avLst/>
          </a:prstGeom>
          <a:blipFill>
            <a:blip r:embed="rId2"/>
            <a:stretch>
              <a:fillRect/>
            </a:stretch>
          </a:blipFill>
          <a:ln>
            <a:solidFill>
              <a:srgbClr val="D52B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68634" y="1413431"/>
            <a:ext cx="2791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Iran-Switzerland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Bridging Grants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28474" y="2041887"/>
            <a:ext cx="5544616" cy="2223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Call will be announced soon (expected submission deadline Jan. 2020)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Organized by IUT and ZHAW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KNTU will offer financial support to one project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6086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2492896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latin typeface="Arial Rounded MT Bold" panose="020F0704030504030204" pitchFamily="34" charset="0"/>
              </a:rPr>
              <a:t>Thank you </a:t>
            </a:r>
          </a:p>
          <a:p>
            <a:r>
              <a:rPr lang="en-US" sz="2800" dirty="0" smtClean="0">
                <a:latin typeface="Arial Rounded MT Bold" panose="020F0704030504030204" pitchFamily="34" charset="0"/>
              </a:rPr>
              <a:t>for your attention!</a:t>
            </a:r>
            <a:endParaRPr lang="de-DE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142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5536" y="1412776"/>
            <a:ext cx="8820472" cy="323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chemeClr val="tx1"/>
              </a:buClr>
              <a:buSzPct val="80000"/>
            </a:pP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KNTU’s Joint Publications</a:t>
            </a:r>
            <a:endParaRPr lang="en-US" dirty="0">
              <a:latin typeface="Sylfaen" panose="010A0502050306030303" pitchFamily="18" charset="0"/>
              <a:ea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496" y="4046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-2594" r="-1"/>
          <a:stretch/>
        </p:blipFill>
        <p:spPr>
          <a:xfrm>
            <a:off x="251520" y="1988840"/>
            <a:ext cx="8543303" cy="328372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Box 2"/>
          <p:cNvSpPr txBox="1"/>
          <p:nvPr/>
        </p:nvSpPr>
        <p:spPr>
          <a:xfrm>
            <a:off x="251520" y="2492896"/>
            <a:ext cx="135806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b="1" dirty="0" smtClean="0"/>
              <a:t>#1           Canada</a:t>
            </a:r>
            <a:endParaRPr lang="de-DE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4448641"/>
            <a:ext cx="1354858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b="1" dirty="0" smtClean="0"/>
              <a:t>#21         </a:t>
            </a:r>
            <a:r>
              <a:rPr lang="de-DE" sz="1400" b="1" dirty="0" err="1" smtClean="0"/>
              <a:t>Autsria</a:t>
            </a:r>
            <a:endParaRPr lang="de-DE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4665943"/>
            <a:ext cx="1409168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b="1" dirty="0" smtClean="0"/>
              <a:t>#22 </a:t>
            </a:r>
            <a:r>
              <a:rPr lang="de-DE" sz="1400" b="1" dirty="0" err="1" smtClean="0"/>
              <a:t>Switzerland</a:t>
            </a:r>
            <a:endParaRPr lang="de-DE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2710201"/>
            <a:ext cx="135588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b="1" dirty="0" smtClean="0"/>
              <a:t>#2                USA </a:t>
            </a:r>
            <a:endParaRPr lang="de-DE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51520" y="3144811"/>
            <a:ext cx="134203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b="1" dirty="0" smtClean="0"/>
              <a:t>#4                   UK</a:t>
            </a:r>
            <a:endParaRPr lang="de-DE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1520" y="3362116"/>
            <a:ext cx="1350498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b="1" dirty="0" smtClean="0"/>
              <a:t>#5        </a:t>
            </a:r>
            <a:r>
              <a:rPr lang="de-DE" sz="1400" b="1" dirty="0" err="1" smtClean="0"/>
              <a:t>Australia</a:t>
            </a:r>
            <a:endParaRPr lang="de-DE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51520" y="2927506"/>
            <a:ext cx="1366015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b="1" dirty="0" smtClean="0"/>
              <a:t>#3        Germany</a:t>
            </a:r>
            <a:endParaRPr lang="de-DE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51520" y="3579421"/>
            <a:ext cx="1338059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b="1" dirty="0" smtClean="0"/>
              <a:t>#6            France</a:t>
            </a:r>
            <a:endParaRPr lang="de-DE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51520" y="3796726"/>
            <a:ext cx="135338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b="1" dirty="0" smtClean="0"/>
              <a:t>#7          </a:t>
            </a:r>
            <a:r>
              <a:rPr lang="de-DE" sz="1400" b="1" dirty="0" err="1" smtClean="0"/>
              <a:t>Sweden</a:t>
            </a:r>
            <a:endParaRPr lang="de-DE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51520" y="4231336"/>
            <a:ext cx="1337226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b="1" dirty="0" smtClean="0"/>
              <a:t>#9              Spain</a:t>
            </a:r>
            <a:endParaRPr lang="de-DE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51520" y="4014031"/>
            <a:ext cx="133389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b="1" dirty="0" smtClean="0"/>
              <a:t>#8                </a:t>
            </a:r>
            <a:r>
              <a:rPr lang="de-DE" sz="1400" b="1" dirty="0" err="1" smtClean="0"/>
              <a:t>Italy</a:t>
            </a:r>
            <a:endParaRPr lang="de-DE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932040" y="2951363"/>
            <a:ext cx="2045688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b="1" dirty="0" smtClean="0">
                <a:solidFill>
                  <a:srgbClr val="FF0000"/>
                </a:solidFill>
              </a:rPr>
              <a:t>DAAD, DFG, BMBF/MSRT</a:t>
            </a:r>
            <a:endParaRPr lang="de-DE" sz="14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59832" y="3579420"/>
            <a:ext cx="118654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b="1" dirty="0" err="1" smtClean="0">
                <a:solidFill>
                  <a:srgbClr val="FF0000"/>
                </a:solidFill>
              </a:rPr>
              <a:t>Jondishapour</a:t>
            </a:r>
            <a:endParaRPr lang="de-DE" sz="14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62504" y="4418062"/>
            <a:ext cx="1837619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b="1" dirty="0" err="1" smtClean="0">
                <a:solidFill>
                  <a:srgbClr val="FF0000"/>
                </a:solidFill>
              </a:rPr>
              <a:t>OeAd</a:t>
            </a:r>
            <a:r>
              <a:rPr lang="de-DE" sz="1400" b="1" dirty="0" smtClean="0">
                <a:solidFill>
                  <a:srgbClr val="FF0000"/>
                </a:solidFill>
              </a:rPr>
              <a:t>, </a:t>
            </a:r>
            <a:r>
              <a:rPr lang="de-DE" sz="1400" b="1" dirty="0" err="1" smtClean="0">
                <a:solidFill>
                  <a:srgbClr val="FF0000"/>
                </a:solidFill>
              </a:rPr>
              <a:t>OeFG</a:t>
            </a:r>
            <a:r>
              <a:rPr lang="de-DE" sz="1400" b="1" dirty="0" smtClean="0">
                <a:solidFill>
                  <a:srgbClr val="FF0000"/>
                </a:solidFill>
              </a:rPr>
              <a:t>, Impulse</a:t>
            </a:r>
            <a:endParaRPr lang="de-DE" sz="14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57291" y="4645250"/>
            <a:ext cx="3315908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SNSF, Seed Money Grants, Bridging Grants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866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412776"/>
            <a:ext cx="8820472" cy="323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chemeClr val="tx1"/>
              </a:buClr>
              <a:buSzPct val="80000"/>
            </a:pPr>
            <a:r>
              <a:rPr lang="en-US" dirty="0" smtClean="0">
                <a:latin typeface="Sylfaen" panose="010A0502050306030303" pitchFamily="18" charset="0"/>
                <a:ea typeface="Times New Roman"/>
                <a:cs typeface="Times New Roman"/>
              </a:rPr>
              <a:t>Joint Publications of other Iranian Universities with Switzerland</a:t>
            </a:r>
            <a:endParaRPr lang="en-US" dirty="0">
              <a:latin typeface="Sylfaen" panose="010A0502050306030303" pitchFamily="18" charset="0"/>
              <a:ea typeface="Times New Roman"/>
              <a:cs typeface="Times New Roman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6178850"/>
              </p:ext>
            </p:extLst>
          </p:nvPr>
        </p:nvGraphicFramePr>
        <p:xfrm>
          <a:off x="4805772" y="2132856"/>
          <a:ext cx="3583104" cy="3207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9356003"/>
              </p:ext>
            </p:extLst>
          </p:nvPr>
        </p:nvGraphicFramePr>
        <p:xfrm>
          <a:off x="0" y="2228622"/>
          <a:ext cx="5312050" cy="3504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5496" y="4046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3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96" y="4046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412676"/>
              </p:ext>
            </p:extLst>
          </p:nvPr>
        </p:nvGraphicFramePr>
        <p:xfrm>
          <a:off x="971600" y="1412776"/>
          <a:ext cx="7056784" cy="419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Joint Projects with</a:t>
                      </a:r>
                      <a:r>
                        <a:rPr lang="en-US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ctr"/>
                      <a:r>
                        <a:rPr lang="en-US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Switzerland</a:t>
                      </a:r>
                      <a:endParaRPr lang="de-DE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Joint Projects with</a:t>
                      </a:r>
                      <a:r>
                        <a:rPr lang="en-US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Austria</a:t>
                      </a:r>
                      <a:endParaRPr lang="de-DE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err="1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Uromia</a:t>
                      </a: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 Uni.</a:t>
                      </a:r>
                      <a:endParaRPr lang="de-D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err="1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Shiraz</a:t>
                      </a: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 Uni. (2)</a:t>
                      </a:r>
                      <a:endParaRPr lang="de-D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IPM</a:t>
                      </a:r>
                      <a:endParaRPr lang="de-D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Azad Uni. </a:t>
                      </a:r>
                      <a:r>
                        <a:rPr lang="de-DE" sz="1400" baseline="0" dirty="0" err="1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Najafabad</a:t>
                      </a:r>
                      <a:endParaRPr lang="de-DE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Isfahan Uni. Med.</a:t>
                      </a:r>
                      <a:endParaRPr lang="de-D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Amir Kabir Uni. Tech.</a:t>
                      </a:r>
                      <a:endParaRPr lang="de-D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latin typeface="Sylfaen" panose="010A0502050306030303" pitchFamily="18" charset="0"/>
                          <a:cs typeface="Times New Roman"/>
                        </a:rPr>
                        <a:t>Art Uni. Isfahan</a:t>
                      </a:r>
                      <a:endParaRPr lang="de-D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Uni. </a:t>
                      </a:r>
                      <a:r>
                        <a:rPr lang="de-DE" sz="1400" baseline="0" dirty="0" err="1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Gilan</a:t>
                      </a:r>
                      <a:endParaRPr lang="de-DE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Shahid </a:t>
                      </a:r>
                      <a:r>
                        <a:rPr lang="de-DE" sz="1400" baseline="0" dirty="0" err="1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Rajaee</a:t>
                      </a: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 Uni.</a:t>
                      </a:r>
                      <a:endParaRPr lang="de-D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Shahid </a:t>
                      </a:r>
                      <a:r>
                        <a:rPr lang="de-DE" sz="1400" baseline="0" dirty="0" err="1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Beheshti</a:t>
                      </a: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 Uni.</a:t>
                      </a:r>
                      <a:endParaRPr lang="de-D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Isfahan Uni. Tech.</a:t>
                      </a:r>
                      <a:endParaRPr lang="de-D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Uni. Isfahan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Isfahan Uni. Tech. (4)</a:t>
                      </a:r>
                      <a:endParaRPr lang="de-D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IPM</a:t>
                      </a:r>
                      <a:endParaRPr lang="de-D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err="1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Kharazmi</a:t>
                      </a: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 Uni. (2)</a:t>
                      </a:r>
                      <a:endParaRPr lang="de-D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Uni. </a:t>
                      </a:r>
                      <a:r>
                        <a:rPr lang="de-DE" sz="1400" baseline="0" dirty="0" err="1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Shahrood</a:t>
                      </a:r>
                      <a:endParaRPr lang="de-DE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Uni. Isfahan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err="1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Shiraz</a:t>
                      </a: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 Uni. Med.</a:t>
                      </a:r>
                      <a:endParaRPr lang="de-D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Uni. </a:t>
                      </a:r>
                      <a:r>
                        <a:rPr lang="de-DE" sz="1400" baseline="0" dirty="0" err="1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Semnan</a:t>
                      </a:r>
                      <a:endParaRPr lang="de-D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Uni. </a:t>
                      </a:r>
                      <a:r>
                        <a:rPr lang="de-DE" sz="1400" baseline="0" dirty="0" err="1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Tehran</a:t>
                      </a:r>
                      <a:endParaRPr lang="de-DE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Uni. </a:t>
                      </a:r>
                      <a:r>
                        <a:rPr lang="de-DE" sz="1400" baseline="0" dirty="0" err="1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Tehran</a:t>
                      </a:r>
                      <a:endParaRPr lang="de-D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err="1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Mashhad</a:t>
                      </a: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 Uni. Med.</a:t>
                      </a:r>
                      <a:endParaRPr lang="de-D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Shahid </a:t>
                      </a:r>
                      <a:r>
                        <a:rPr lang="de-DE" sz="1400" baseline="0" dirty="0" err="1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Bahonar</a:t>
                      </a: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 Uni.</a:t>
                      </a:r>
                      <a:endParaRPr lang="de-D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err="1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Tarbiat</a:t>
                      </a: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400" baseline="0" dirty="0" err="1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Modares</a:t>
                      </a: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 Uni. (2)</a:t>
                      </a:r>
                      <a:endParaRPr lang="de-DE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err="1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Tarbiat</a:t>
                      </a: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400" baseline="0" dirty="0" err="1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Modares</a:t>
                      </a: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 Uni. (2)</a:t>
                      </a:r>
                      <a:endParaRPr lang="de-D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Shahid </a:t>
                      </a:r>
                      <a:r>
                        <a:rPr lang="de-DE" sz="1400" baseline="0" dirty="0" err="1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Sadougi</a:t>
                      </a: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 Uni. Med.</a:t>
                      </a:r>
                      <a:endParaRPr lang="de-D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Iran Uni </a:t>
                      </a:r>
                      <a:r>
                        <a:rPr lang="de-DE" sz="1400" baseline="0" dirty="0" err="1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Sci</a:t>
                      </a: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. Tech.</a:t>
                      </a:r>
                      <a:endParaRPr lang="de-D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Uni. </a:t>
                      </a:r>
                      <a:r>
                        <a:rPr lang="de-DE" sz="1400" baseline="0" dirty="0" err="1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Tabriz</a:t>
                      </a:r>
                      <a:r>
                        <a:rPr lang="de-DE" sz="1400" baseline="0" dirty="0" smtClean="0"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 (2)</a:t>
                      </a:r>
                      <a:endParaRPr lang="de-DE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Tehran</a:t>
                      </a:r>
                      <a:r>
                        <a:rPr kumimoji="0" lang="de-DE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ylfaen" panose="010A0502050306030303" pitchFamily="18" charset="0"/>
                          <a:ea typeface="Times New Roman"/>
                          <a:cs typeface="Times New Roman"/>
                        </a:rPr>
                        <a:t> Uni. Med. (2)</a:t>
                      </a:r>
                      <a:endParaRPr kumimoji="0" lang="de-DE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20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96" y="4046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700808"/>
            <a:ext cx="8820472" cy="3054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Isfahan University of Technology</a:t>
            </a:r>
            <a:r>
              <a:rPr lang="en-US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as the leading house for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Iran-Switzerland</a:t>
            </a:r>
            <a:r>
              <a:rPr lang="en-US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scientific collaborations</a:t>
            </a:r>
          </a:p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endParaRPr lang="en-US" u="sng" dirty="0">
              <a:solidFill>
                <a:srgbClr val="336699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endParaRPr lang="en-US" u="sng" dirty="0" smtClean="0">
              <a:solidFill>
                <a:srgbClr val="336699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endParaRPr lang="en-US" u="sng" dirty="0">
              <a:solidFill>
                <a:srgbClr val="336699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b="1" u="sng" dirty="0" err="1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Kharazmi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University </a:t>
            </a:r>
            <a:r>
              <a:rPr lang="en-US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as </a:t>
            </a:r>
            <a:r>
              <a:rPr lang="en-US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the leading house for </a:t>
            </a:r>
            <a:r>
              <a:rPr lang="en-US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Iran-Austria</a:t>
            </a:r>
            <a:r>
              <a:rPr lang="en-US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scientific collaborations</a:t>
            </a:r>
          </a:p>
          <a:p>
            <a:pPr marL="533400" lvl="1" indent="-533400">
              <a:lnSpc>
                <a:spcPct val="8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endParaRPr lang="en-US" u="sng" dirty="0" smtClean="0">
              <a:solidFill>
                <a:srgbClr val="336699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78" b="16033"/>
          <a:stretch/>
        </p:blipFill>
        <p:spPr>
          <a:xfrm>
            <a:off x="3275856" y="2204864"/>
            <a:ext cx="2274802" cy="146886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7794" r="11377"/>
          <a:stretch/>
        </p:blipFill>
        <p:spPr>
          <a:xfrm>
            <a:off x="3186099" y="4365104"/>
            <a:ext cx="2448273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01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700808"/>
            <a:ext cx="8820472" cy="2362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lvl="1" indent="-533400" algn="just">
              <a:lnSpc>
                <a:spcPct val="200000"/>
              </a:lnSpc>
              <a:spcBef>
                <a:spcPts val="1100"/>
              </a:spcBef>
              <a:buClr>
                <a:schemeClr val="tx1"/>
              </a:buClr>
              <a:buSzPct val="80000"/>
              <a:buFont typeface="Wingdings" pitchFamily="2" charset="2"/>
              <a:buChar char=""/>
            </a:pPr>
            <a:r>
              <a:rPr lang="en-US" sz="2000" dirty="0" smtClean="0">
                <a:latin typeface="Sylfaen" panose="010A0502050306030303" pitchFamily="18" charset="0"/>
                <a:ea typeface="Times New Roman"/>
                <a:cs typeface="Times New Roman"/>
              </a:rPr>
              <a:t>Introduction; Why Switzerland and Austria?</a:t>
            </a:r>
            <a:endParaRPr lang="en-US" sz="2000" dirty="0">
              <a:latin typeface="Sylfaen" panose="010A0502050306030303" pitchFamily="18" charset="0"/>
              <a:ea typeface="Times New Roman"/>
              <a:cs typeface="Times New Roman"/>
            </a:endParaRPr>
          </a:p>
          <a:p>
            <a:pPr marL="533400" lvl="1" indent="-533400">
              <a:lnSpc>
                <a:spcPct val="200000"/>
              </a:lnSpc>
              <a:spcBef>
                <a:spcPts val="1100"/>
              </a:spcBef>
              <a:spcAft>
                <a:spcPts val="1100"/>
              </a:spcAft>
              <a:buClr>
                <a:srgbClr val="0070C0"/>
              </a:buClr>
              <a:buSzPct val="100000"/>
              <a:buFont typeface="Wingdings" pitchFamily="2" charset="2"/>
              <a:buChar char="þ"/>
            </a:pPr>
            <a:r>
              <a:rPr lang="en-US" sz="2000" b="1" u="sng" dirty="0" smtClean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Universities </a:t>
            </a:r>
            <a:r>
              <a:rPr lang="en-US" sz="2000" b="1" u="sng" dirty="0">
                <a:solidFill>
                  <a:srgbClr val="336699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 Switzerland</a:t>
            </a:r>
          </a:p>
          <a:p>
            <a:pPr marL="533400" lvl="1" indent="-533400" algn="just">
              <a:lnSpc>
                <a:spcPct val="200000"/>
              </a:lnSpc>
              <a:spcBef>
                <a:spcPts val="1100"/>
              </a:spcBef>
              <a:buClr>
                <a:schemeClr val="tx1"/>
              </a:buClr>
              <a:buSzPct val="80000"/>
              <a:buFont typeface="Wingdings" pitchFamily="2" charset="2"/>
              <a:buChar char=""/>
            </a:pPr>
            <a:r>
              <a:rPr lang="en-US" sz="2000" dirty="0" smtClean="0">
                <a:latin typeface="Sylfaen" panose="010A0502050306030303" pitchFamily="18" charset="0"/>
                <a:ea typeface="Times New Roman"/>
                <a:cs typeface="Times New Roman"/>
              </a:rPr>
              <a:t>Universities in Austria</a:t>
            </a:r>
            <a:endParaRPr lang="en-US" sz="2000" dirty="0">
              <a:latin typeface="Sylfaen" panose="010A0502050306030303" pitchFamily="18" charset="0"/>
              <a:ea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496" y="4046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47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33265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Universities in Switzerland</a:t>
            </a:r>
          </a:p>
        </p:txBody>
      </p:sp>
      <p:sp>
        <p:nvSpPr>
          <p:cNvPr id="2" name="Rectangle 1"/>
          <p:cNvSpPr/>
          <p:nvPr/>
        </p:nvSpPr>
        <p:spPr>
          <a:xfrm>
            <a:off x="251520" y="1196752"/>
            <a:ext cx="8784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levels of 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education, three  main categories 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regulations 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funding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de-DE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Universities</a:t>
            </a:r>
            <a:r>
              <a:rPr lang="de-DE" sz="1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 </a:t>
            </a:r>
            <a:r>
              <a:rPr lang="de-D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de-DE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confederation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1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universities run </a:t>
            </a:r>
            <a:r>
              <a:rPr lang="de-DE" sz="1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de-DE" sz="1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cantons 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de-DE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universities </a:t>
            </a:r>
            <a:r>
              <a:rPr lang="de-DE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de-DE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applied sciences (UAS)</a:t>
            </a:r>
            <a:endParaRPr lang="de-DE" sz="1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1520" y="1772816"/>
            <a:ext cx="8424936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e-DE" sz="1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Universities run by confederation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(2),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cover a broad spectrum of academic subjects: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Swiss Federal Institute of Technology Lausanne (EPFL) (Lausanne), French/English-speaking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Swiss Federal Institute of Technology Zurich (ETH) (Zurich),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German/English-speaking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1520" y="2716465"/>
            <a:ext cx="8424936" cy="280076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e-DE" sz="1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Universities </a:t>
            </a:r>
            <a:r>
              <a:rPr lang="de-DE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 by </a:t>
            </a:r>
            <a:r>
              <a:rPr lang="de-DE" sz="1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cantons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(10), in general provide non-technical subjects: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Basel (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Basel)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Bern (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Bern)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Fribourg (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Fribourg)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Geneva (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Geneva)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Neuchâtel (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Neuchâtel)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Lausanne (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Lausanne)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Lucerne (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Lucerne)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Lugano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Lugano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St.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Gallen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(HSG) (St.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Gallen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Zurich (Zürich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1520" y="4000996"/>
            <a:ext cx="8424936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e-DE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Universities of Applied </a:t>
            </a:r>
            <a:r>
              <a:rPr lang="de-DE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  <a:r>
              <a:rPr lang="en-US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(8),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specific occupations in line with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trade, art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industry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Zürcher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Fachhochschule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ZFH, including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ZHAW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Berner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Fachhochschule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BFH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Fachhochschule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Nordwestschweiz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FHNW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Fachhochschule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Ostschweiz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FHO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HES-SO Haute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école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spécialisée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Suisse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occidentale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Hochschule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Luzern, HSLU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Scuola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universitaria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Svizzera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italiana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SUPSI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Kalaidos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Applied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Sciences,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Kalaidos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UAS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98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33265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Sylfaen" panose="010A0502050306030303" pitchFamily="18" charset="0"/>
                <a:ea typeface="Times New Roman"/>
                <a:cs typeface="Times New Roman"/>
              </a:rPr>
              <a:t>Universities in Switzerland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000664"/>
              </p:ext>
            </p:extLst>
          </p:nvPr>
        </p:nvGraphicFramePr>
        <p:xfrm>
          <a:off x="3995936" y="1916832"/>
          <a:ext cx="3528392" cy="3888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3079"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 ranked universities in</a:t>
                      </a:r>
                      <a:r>
                        <a:rPr lang="de-DE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Switzerland</a:t>
                      </a:r>
                      <a:endParaRPr lang="de-DE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l" defTabSz="914400" rtl="0" eaLnBrk="1" fontAlgn="b" latinLnBrk="0" hangingPunct="1"/>
                      <a:endParaRPr lang="de-DE" sz="1600" u="none" strike="noStrike" kern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079">
                <a:tc>
                  <a:txBody>
                    <a:bodyPr/>
                    <a:lstStyle/>
                    <a:p>
                      <a:pPr marL="72000" algn="l" defTabSz="914400" rtl="0" eaLnBrk="1" fontAlgn="b" latinLnBrk="0" hangingPunct="1"/>
                      <a:r>
                        <a:rPr lang="de-DE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University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de-DE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QS </a:t>
                      </a:r>
                      <a:r>
                        <a:rPr lang="de-DE" sz="16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ranking</a:t>
                      </a:r>
                      <a:endParaRPr lang="de-DE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621">
                <a:tc>
                  <a:txBody>
                    <a:bodyPr/>
                    <a:lstStyle/>
                    <a:p>
                      <a:pPr marL="72000" algn="l" defTabSz="914400" rtl="0" eaLnBrk="1" fontAlgn="b" latinLnBrk="0" hangingPunct="1"/>
                      <a:r>
                        <a:rPr lang="de-DE" sz="1600" u="none" strike="noStrike" kern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ETH Zurich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40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6</a:t>
                      </a:r>
                      <a:endParaRPr lang="de-DE" sz="1400" u="none" strike="noStrike" kern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989">
                <a:tc>
                  <a:txBody>
                    <a:bodyPr/>
                    <a:lstStyle/>
                    <a:p>
                      <a:pPr marL="72000" algn="l" defTabSz="914400" rtl="0" eaLnBrk="1" fontAlgn="b" latinLnBrk="0" hangingPunct="1"/>
                      <a:r>
                        <a:rPr lang="fr-FR" sz="160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EPFL</a:t>
                      </a:r>
                      <a:r>
                        <a:rPr lang="fr-FR" sz="1600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60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Lausanne</a:t>
                      </a:r>
                      <a:endParaRPr lang="fr-FR" sz="1600" u="none" strike="noStrike" kern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40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20</a:t>
                      </a:r>
                      <a:endParaRPr lang="de-DE" sz="1400" u="none" strike="noStrike" kern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621">
                <a:tc>
                  <a:txBody>
                    <a:bodyPr/>
                    <a:lstStyle/>
                    <a:p>
                      <a:pPr marL="72000" algn="l" defTabSz="914400" rtl="0" eaLnBrk="1" fontAlgn="b" latinLnBrk="0" hangingPunct="1"/>
                      <a:r>
                        <a:rPr lang="de-DE" sz="1600" u="none" strike="noStrike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University of Zurich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40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76</a:t>
                      </a:r>
                      <a:endParaRPr lang="de-DE" sz="1400" u="none" strike="noStrike" kern="12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5621">
                <a:tc>
                  <a:txBody>
                    <a:bodyPr/>
                    <a:lstStyle/>
                    <a:p>
                      <a:pPr marL="72000" algn="l" defTabSz="914400" rtl="0" eaLnBrk="1" fontAlgn="b" latinLnBrk="0" hangingPunct="1"/>
                      <a:r>
                        <a:rPr lang="de-DE" sz="1600" u="none" strike="noStrike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University of Geneva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40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110</a:t>
                      </a:r>
                      <a:endParaRPr lang="de-DE" sz="1400" u="none" strike="noStrike" kern="12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5621">
                <a:tc>
                  <a:txBody>
                    <a:bodyPr/>
                    <a:lstStyle/>
                    <a:p>
                      <a:pPr marL="72000" algn="l" defTabSz="914400" rtl="0" eaLnBrk="1" fontAlgn="b" latinLnBrk="0" hangingPunct="1"/>
                      <a:r>
                        <a:rPr lang="de-DE" sz="1600" u="none" strike="noStrike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University of Bern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40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123</a:t>
                      </a:r>
                      <a:endParaRPr lang="de-DE" sz="1400" u="none" strike="noStrike" kern="12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801">
                <a:tc>
                  <a:txBody>
                    <a:bodyPr/>
                    <a:lstStyle/>
                    <a:p>
                      <a:pPr marL="72000" algn="l" defTabSz="914400" rtl="0" eaLnBrk="1" fontAlgn="b" latinLnBrk="0" hangingPunct="1"/>
                      <a:r>
                        <a:rPr lang="de-DE" sz="1600" u="none" strike="noStrike" kern="12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University of Basel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40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151</a:t>
                      </a:r>
                      <a:endParaRPr lang="de-DE" sz="1400" u="none" strike="noStrike" kern="12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71487" y="3513782"/>
            <a:ext cx="3281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Universities</a:t>
            </a:r>
            <a:r>
              <a:rPr lang="de-DE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 by confederation</a:t>
            </a:r>
            <a:endParaRPr lang="de-DE" dirty="0"/>
          </a:p>
        </p:txBody>
      </p:sp>
      <p:sp>
        <p:nvSpPr>
          <p:cNvPr id="5" name="Rectangle 4"/>
          <p:cNvSpPr/>
          <p:nvPr/>
        </p:nvSpPr>
        <p:spPr>
          <a:xfrm>
            <a:off x="550409" y="3851756"/>
            <a:ext cx="2723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universities run by cantons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587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1828</Words>
  <Application>Microsoft Office PowerPoint</Application>
  <PresentationFormat>On-screen Show (4:3)</PresentationFormat>
  <Paragraphs>424</Paragraphs>
  <Slides>26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SimSun</vt:lpstr>
      <vt:lpstr>Arial</vt:lpstr>
      <vt:lpstr>Arial Rounded MT Bold</vt:lpstr>
      <vt:lpstr>Bell MT</vt:lpstr>
      <vt:lpstr>Calibri</vt:lpstr>
      <vt:lpstr>Sylfaen</vt:lpstr>
      <vt:lpstr>Times New Roman</vt:lpstr>
      <vt:lpstr>Wingdings</vt:lpstr>
      <vt:lpstr>Yagut</vt:lpstr>
      <vt:lpstr>Office Theme</vt:lpstr>
      <vt:lpstr>International funding programs; Switzerland and Austria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roozbeh nabavi</dc:creator>
  <cp:lastModifiedBy>user</cp:lastModifiedBy>
  <cp:revision>255</cp:revision>
  <dcterms:created xsi:type="dcterms:W3CDTF">2019-01-29T21:46:12Z</dcterms:created>
  <dcterms:modified xsi:type="dcterms:W3CDTF">2019-10-12T11:05:33Z</dcterms:modified>
</cp:coreProperties>
</file>